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55" r:id="rId2"/>
    <p:sldId id="584" r:id="rId3"/>
    <p:sldId id="554" r:id="rId4"/>
    <p:sldId id="619" r:id="rId5"/>
    <p:sldId id="620" r:id="rId6"/>
    <p:sldId id="603" r:id="rId7"/>
    <p:sldId id="604" r:id="rId8"/>
    <p:sldId id="615" r:id="rId9"/>
    <p:sldId id="609" r:id="rId10"/>
    <p:sldId id="611" r:id="rId11"/>
    <p:sldId id="612" r:id="rId12"/>
    <p:sldId id="613" r:id="rId13"/>
    <p:sldId id="614" r:id="rId14"/>
    <p:sldId id="616" r:id="rId15"/>
    <p:sldId id="617" r:id="rId16"/>
    <p:sldId id="618" r:id="rId17"/>
    <p:sldId id="587" r:id="rId18"/>
    <p:sldId id="585" r:id="rId19"/>
    <p:sldId id="588" r:id="rId20"/>
    <p:sldId id="589" r:id="rId21"/>
    <p:sldId id="605" r:id="rId22"/>
    <p:sldId id="590" r:id="rId23"/>
    <p:sldId id="607" r:id="rId24"/>
    <p:sldId id="608" r:id="rId25"/>
    <p:sldId id="599" r:id="rId26"/>
    <p:sldId id="606" r:id="rId27"/>
    <p:sldId id="586" r:id="rId28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EE"/>
    <a:srgbClr val="7EAFDE"/>
    <a:srgbClr val="C9DEF7"/>
    <a:srgbClr val="1A4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8452" autoAdjust="0"/>
  </p:normalViewPr>
  <p:slideViewPr>
    <p:cSldViewPr snapToGrid="0">
      <p:cViewPr varScale="1">
        <p:scale>
          <a:sx n="77" d="100"/>
          <a:sy n="77" d="100"/>
        </p:scale>
        <p:origin x="792" y="6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osovaIM\Desktop\&#1040;&#1084;&#1086;&#1089;&#1086;&#1074;&#1072;\13%20&#1055;&#1056;&#1045;&#1047;&#1067;\01%202018%20&#1057;&#1054;&#1062;&#1048;&#1040;&#1051;&#1050;&#1040;\&#1075;&#1086;%20&#1101;&#1083;&#1077;&#1082;&#1090;&#1088;&#1086;&#1089;&#1090;&#1072;&#1083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osovaIM\Desktop\&#1040;&#1084;&#1086;&#1089;&#1086;&#1074;&#1072;\13%20&#1055;&#1056;&#1045;&#1047;&#1067;\01%202018%20&#1057;&#1054;&#1062;&#1048;&#1040;&#1051;&#1050;&#1040;\&#1075;&#1086;%20&#1101;&#1083;&#1077;&#1082;&#1090;&#1088;&#1086;&#1089;&#1090;&#1072;&#1083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Электросталь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каждый 366-й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ребенок  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21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7560)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0094877424189408"/>
          <c:y val="3.882569099029969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86753011453357E-2"/>
          <c:y val="0.38556713532638548"/>
          <c:w val="0.9694132469885467"/>
          <c:h val="0.538957148054282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74-4943-8FDA-CCE69D95BBA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74-4943-8FDA-CCE69D95BBA5}"/>
              </c:ext>
            </c:extLst>
          </c:dPt>
          <c:val>
            <c:numRef>
              <c:f>электр!$A$1:$A$2</c:f>
              <c:numCache>
                <c:formatCode>General</c:formatCode>
                <c:ptCount val="2"/>
                <c:pt idx="0">
                  <c:v>60</c:v>
                </c:pt>
                <c:pt idx="1">
                  <c:v>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74-4943-8FDA-CCE69D95B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Котельники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7-й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ребенок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342 из 2264)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32065266841644796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88888888888889"/>
          <c:y val="0.29333333333333333"/>
          <c:w val="0.63055555555555565"/>
          <c:h val="0.359444444444444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66-4B1C-B789-E20A876CCD5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66-4B1C-B789-E20A876CCD57}"/>
              </c:ext>
            </c:extLst>
          </c:dPt>
          <c:val>
            <c:numRef>
              <c:f>Лист2!$A$1:$A$2</c:f>
              <c:numCache>
                <c:formatCode>General</c:formatCode>
                <c:ptCount val="2"/>
                <c:pt idx="0">
                  <c:v>347</c:v>
                </c:pt>
                <c:pt idx="1">
                  <c:v>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66-4B1C-B789-E20A876CC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034CF4-3409-4DE5-8130-420A6327CBB2}" type="datetimeFigureOut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76788"/>
            <a:ext cx="5437187" cy="3911600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66D109E-A8D2-45C9-87DF-DB99D2D2F2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5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200996-C67F-4175-9185-E9F047F1F3D8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46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E5E3E5-456B-4FE6-8D67-D2CF569BF666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2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8E1C8B-2D8F-4067-83F5-7F9453E7DA26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207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283A60-CDEA-496A-994B-ED27F6F34730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8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59E8A-C440-40D0-8971-F04953385448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80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283A60-CDEA-496A-994B-ED27F6F34730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8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173185-C88D-4E2A-A13A-CBDA220F271A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798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F35CCE-F53E-4423-8C6D-CDF8D9A1EF09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19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067132-6985-403E-A0B5-15BF1969D035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8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0A0FD-BB40-4193-8DB2-119F34B58A21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21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0AC3E-B659-44CE-8EF3-762F4838C88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0AC3E-B659-44CE-8EF3-762F4838C881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2071C-AA13-4A97-A514-7F2823FB4488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11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2071C-AA13-4A97-A514-7F2823FB4488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11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2071C-AA13-4A97-A514-7F2823FB4488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11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F64EB-14DE-264C-980D-B74C5309E39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5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73038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3813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111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028" descr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1367" t="1505" r="1151" b="1820"/>
          <a:stretch>
            <a:fillRect/>
          </a:stretch>
        </p:blipFill>
        <p:spPr bwMode="auto">
          <a:xfrm>
            <a:off x="3432175" y="1152525"/>
            <a:ext cx="533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029"/>
          <p:cNvCxnSpPr>
            <a:cxnSpLocks noChangeShapeType="1"/>
          </p:cNvCxnSpPr>
          <p:nvPr userDrawn="1"/>
        </p:nvCxnSpPr>
        <p:spPr bwMode="auto">
          <a:xfrm>
            <a:off x="2355850" y="5910263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455863" y="35337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1" name="Рисунок 10" descr="Picture 11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329637" y="206325"/>
            <a:ext cx="1532727" cy="201995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12" name="Прямоугольник 11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3935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800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363" y="2970213"/>
            <a:ext cx="1184275" cy="90011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10966450" y="222250"/>
            <a:ext cx="61913" cy="6427788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0" y="6356350"/>
            <a:ext cx="623888" cy="5016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fld id="{96F154CD-E665-4FE2-A49D-6D8E6E064005}" type="slidenum"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‹#›</a:t>
            </a:fld>
            <a:endParaRPr lang="ru-RU" alt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1673"/>
            <a:ext cx="7734300" cy="64285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10598" y="221672"/>
            <a:ext cx="2254455" cy="6428509"/>
          </a:xfrm>
          <a:prstGeom prst="rect">
            <a:avLst/>
          </a:prstGeom>
        </p:spPr>
        <p:txBody>
          <a:bodyPr vert="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-3175"/>
            <a:ext cx="457200" cy="1427163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8D1AF-F7A3-4578-BFE7-F078B4A757C8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30" y="1174461"/>
            <a:ext cx="11533446" cy="48907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B16E02-23FF-4A5A-B54C-F8B113D344CC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88B63D0-6EF5-4743-A7EE-29A3541212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8" name="Рисунок 7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29" y="1054469"/>
            <a:ext cx="5634671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4469"/>
            <a:ext cx="5746376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E67DF6-D838-459E-9710-8033775CF845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A594B5D-F9EC-407F-83A2-5C308F281A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10" name="Рисунок 9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30" y="1085713"/>
            <a:ext cx="5612445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30" y="2505075"/>
            <a:ext cx="561244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85713"/>
            <a:ext cx="5746376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4637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ED3EFA-F968-442B-81DB-12A483CC41A4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6A4CEA3-C585-478B-80C6-AFC3F8D286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ЧАНИЕ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C76D4-7525-466D-863E-7FAE89CB47F9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C4F720A-6086-4BF2-8B28-1902AB2BE0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030025"/>
            <a:ext cx="6735388" cy="4831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5EB690-3F28-44CA-8C25-4DC2D2FDA56A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56272E6-0F01-4E61-B8FA-50BCF47432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130" y="1194619"/>
            <a:ext cx="11533446" cy="49823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2DFA0C-D2DD-436C-A9FC-04F31F8188E4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230EB9B-F4F8-42C8-9C21-41215728A8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800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363" y="2970213"/>
            <a:ext cx="1184275" cy="90011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10966450" y="222250"/>
            <a:ext cx="61913" cy="6427788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0" y="6356350"/>
            <a:ext cx="623888" cy="5016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fld id="{D4BD129D-F725-4AF3-B123-66135F156BE9}" type="slidenum"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‹#›</a:t>
            </a:fld>
            <a:endParaRPr lang="ru-RU" alt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1673"/>
            <a:ext cx="7734300" cy="64285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10598" y="221672"/>
            <a:ext cx="2254455" cy="6428509"/>
          </a:xfrm>
          <a:prstGeom prst="rect">
            <a:avLst/>
          </a:prstGeom>
        </p:spPr>
        <p:txBody>
          <a:bodyPr vert="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-3175"/>
            <a:ext cx="457200" cy="1427163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59D0C-40DE-470E-B7CD-A8193D09FD44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213" y="1998663"/>
            <a:ext cx="685800" cy="2843212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44862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6218238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36"/>
          <p:cNvGrpSpPr/>
          <p:nvPr userDrawn="1"/>
        </p:nvGrpSpPr>
        <p:grpSpPr>
          <a:xfrm>
            <a:off x="10718061" y="132651"/>
            <a:ext cx="1271478" cy="1675658"/>
            <a:chOff x="8773067" y="-1546866"/>
            <a:chExt cx="1271478" cy="1675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9027806" y="-950355"/>
              <a:ext cx="762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Рисунок 11" descr="Picture 11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8773067" y="-1546866"/>
              <a:ext cx="1271478" cy="16756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623984"/>
            <a:ext cx="9144000" cy="132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830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D51AEE-A387-4DB4-8A6F-132138C14F54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3891AFD-08A1-4EA6-99F6-C1ECC8AB64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30" y="1174461"/>
            <a:ext cx="11533446" cy="48907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0E6D5-BE7B-4FA1-9F5B-16ADC32B685F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DFF9935-B65C-4D26-8FED-4587A7C714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8" name="Рисунок 7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29" y="1054469"/>
            <a:ext cx="5634671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4469"/>
            <a:ext cx="5746376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86061E-1A83-4864-84FD-9CCC22BFCC42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2FF672F-320F-4F45-8DE0-0E8A62CF27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10" name="Рисунок 9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30" y="1085713"/>
            <a:ext cx="5612445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30" y="2505075"/>
            <a:ext cx="561244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85713"/>
            <a:ext cx="5746376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4637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001319-C65D-4979-9EE1-67D5DD5AB94A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187DE20-16F3-4E7F-AC6A-A1163B9E7A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C2B190-E577-421D-A3E8-C9BFF6016D07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B65CE3-AB32-472A-89D8-02063C288C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030025"/>
            <a:ext cx="6735388" cy="4831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3336E-C4A4-4095-A827-29DEB7C120E1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EBFD9B1-B9D7-4421-AF31-A1E4F9B89B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015355"/>
            <a:ext cx="6735388" cy="484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C4515A-73D7-463F-AB9A-8D752E5E430B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07F52EE-CF25-4733-81CB-F960B002A2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130" y="1194619"/>
            <a:ext cx="11533446" cy="49823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64625E-BE88-40BD-B0FC-1E0ECEC76830}" type="datetime1">
              <a:rPr lang="ru-RU" altLang="ru-RU"/>
              <a:pPr>
                <a:defRPr/>
              </a:pPr>
              <a:t>28.05.2019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9DC1A14-2062-4A89-A082-7BAEDA9DF2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28" descr="Picture 5"/>
          <p:cNvPicPr>
            <a:picLocks noChangeAspect="1" noChangeArrowheads="1"/>
          </p:cNvPicPr>
          <p:nvPr userDrawn="1"/>
        </p:nvPicPr>
        <p:blipFill>
          <a:blip r:embed="rId19" cstate="print">
            <a:lum bright="10000"/>
          </a:blip>
          <a:srcRect l="1367" t="1505" r="1151" b="1820"/>
          <a:stretch>
            <a:fillRect/>
          </a:stretch>
        </p:blipFill>
        <p:spPr bwMode="auto">
          <a:xfrm>
            <a:off x="3432175" y="1152525"/>
            <a:ext cx="533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 userDrawn="1"/>
        </p:nvSpPr>
        <p:spPr>
          <a:xfrm>
            <a:off x="11356975" y="0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0588335" y="295194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173038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0" y="-23813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0" y="-23813"/>
            <a:ext cx="12192000" cy="111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037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1223963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8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63150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3" name="Рисунок 12" descr="Picture 11"/>
          <p:cNvPicPr>
            <a:picLocks noChangeAspect="1" noChangeArrowheads="1"/>
          </p:cNvPicPr>
          <p:nvPr userDrawn="1"/>
        </p:nvPicPr>
        <p:blipFill>
          <a:blip r:embed="rId20" cstate="print">
            <a:extLst/>
          </a:blip>
          <a:srcRect/>
          <a:stretch>
            <a:fillRect/>
          </a:stretch>
        </p:blipFill>
        <p:spPr bwMode="auto">
          <a:xfrm>
            <a:off x="4587025" y="1152687"/>
            <a:ext cx="3017950" cy="397730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51" r:id="rId1"/>
    <p:sldLayoutId id="2147487152" r:id="rId2"/>
    <p:sldLayoutId id="2147487153" r:id="rId3"/>
    <p:sldLayoutId id="2147487154" r:id="rId4"/>
    <p:sldLayoutId id="2147487155" r:id="rId5"/>
    <p:sldLayoutId id="2147487156" r:id="rId6"/>
    <p:sldLayoutId id="2147487157" r:id="rId7"/>
    <p:sldLayoutId id="2147487158" r:id="rId8"/>
    <p:sldLayoutId id="2147487159" r:id="rId9"/>
    <p:sldLayoutId id="2147487160" r:id="rId10"/>
    <p:sldLayoutId id="2147487161" r:id="rId11"/>
    <p:sldLayoutId id="2147487162" r:id="rId12"/>
    <p:sldLayoutId id="2147487163" r:id="rId13"/>
    <p:sldLayoutId id="2147487164" r:id="rId14"/>
    <p:sldLayoutId id="2147487165" r:id="rId15"/>
    <p:sldLayoutId id="2147487166" r:id="rId16"/>
    <p:sldLayoutId id="2147487167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7.wdp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.wdp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3.wdp"/><Relationship Id="rId3" Type="http://schemas.microsoft.com/office/2007/relationships/hdphoto" Target="../media/hdphoto9.wdp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2" Type="http://schemas.openxmlformats.org/officeDocument/2006/relationships/image" Target="../media/image22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microsoft.com/office/2007/relationships/hdphoto" Target="../media/hdphoto3.wdp"/><Relationship Id="rId2" Type="http://schemas.openxmlformats.org/officeDocument/2006/relationships/image" Target="../media/image28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11" Type="http://schemas.openxmlformats.org/officeDocument/2006/relationships/image" Target="../media/image26.png"/><Relationship Id="rId5" Type="http://schemas.openxmlformats.org/officeDocument/2006/relationships/image" Target="../media/image14.jpeg"/><Relationship Id="rId1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b.mosreg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20484" name="object 5"/>
          <p:cNvSpPr txBox="1">
            <a:spLocks noChangeArrowheads="1"/>
          </p:cNvSpPr>
          <p:nvPr/>
        </p:nvSpPr>
        <p:spPr bwMode="auto">
          <a:xfrm>
            <a:off x="2579913" y="2176429"/>
            <a:ext cx="653142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tx2"/>
                </a:solidFill>
              </a:rPr>
              <a:t>Поддержка социального </a:t>
            </a:r>
            <a:r>
              <a:rPr lang="ru-RU" altLang="ru-RU" sz="3600" b="1" dirty="0" smtClean="0">
                <a:solidFill>
                  <a:schemeClr val="tx2"/>
                </a:solidFill>
              </a:rPr>
              <a:t>предпринимательства</a:t>
            </a:r>
          </a:p>
          <a:p>
            <a:pPr algn="ctr"/>
            <a:r>
              <a:rPr lang="ru-RU" altLang="ru-RU" sz="3600" b="1" dirty="0" smtClean="0">
                <a:solidFill>
                  <a:schemeClr val="tx2"/>
                </a:solidFill>
              </a:rPr>
              <a:t>в Московской области</a:t>
            </a:r>
            <a:endParaRPr lang="ru-RU" alt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object 5"/>
          <p:cNvSpPr txBox="1">
            <a:spLocks noChangeArrowheads="1"/>
          </p:cNvSpPr>
          <p:nvPr/>
        </p:nvSpPr>
        <p:spPr bwMode="auto">
          <a:xfrm>
            <a:off x="2454183" y="5803549"/>
            <a:ext cx="6531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</a:rPr>
              <a:t>Май 2019 года</a:t>
            </a:r>
            <a:endParaRPr lang="ru-RU" alt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96" y="498488"/>
            <a:ext cx="10097124" cy="10263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</a:rPr>
              <a:t>Налоговые льготы социальным предпринимателям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43067D-2E9A-4854-BA0C-03CF1DB49CE5}"/>
              </a:ext>
            </a:extLst>
          </p:cNvPr>
          <p:cNvSpPr/>
          <p:nvPr/>
        </p:nvSpPr>
        <p:spPr>
          <a:xfrm>
            <a:off x="1418143" y="4200054"/>
            <a:ext cx="3221685" cy="1492086"/>
          </a:xfrm>
          <a:prstGeom prst="roundRect">
            <a:avLst>
              <a:gd name="adj" fmla="val 7500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Упрощенная система налогообложения: </a:t>
            </a:r>
          </a:p>
          <a:p>
            <a:pPr lvl="0" algn="ctr"/>
            <a:r>
              <a:rPr lang="ru-RU" sz="2000" b="1" dirty="0">
                <a:solidFill>
                  <a:schemeClr val="tx2"/>
                </a:solidFill>
              </a:rPr>
              <a:t>доходы-расходы 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10%</a:t>
            </a:r>
          </a:p>
          <a:p>
            <a:pPr lvl="0" algn="ctr"/>
            <a:r>
              <a:rPr lang="ru-RU" sz="2000" b="1" dirty="0">
                <a:solidFill>
                  <a:schemeClr val="tx2"/>
                </a:solidFill>
              </a:rPr>
              <a:t>(стандартная ставка 15%)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B0C061E-3E16-4541-BAB3-B89CCD253515}"/>
              </a:ext>
            </a:extLst>
          </p:cNvPr>
          <p:cNvSpPr/>
          <p:nvPr/>
        </p:nvSpPr>
        <p:spPr>
          <a:xfrm>
            <a:off x="5420361" y="3359022"/>
            <a:ext cx="2873302" cy="1381518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Патентная  система налогообложения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(37 видов деятельности)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C1551D-54B4-4B1D-BE2D-7A4A198CA6AE}"/>
              </a:ext>
            </a:extLst>
          </p:cNvPr>
          <p:cNvSpPr/>
          <p:nvPr/>
        </p:nvSpPr>
        <p:spPr>
          <a:xfrm>
            <a:off x="5395797" y="1369187"/>
            <a:ext cx="2880320" cy="1393665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Упрощенная система налогообложения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(49 видов деятельности)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382ECBB-AD10-46A1-AF93-E6F7952D563A}"/>
              </a:ext>
            </a:extLst>
          </p:cNvPr>
          <p:cNvSpPr/>
          <p:nvPr/>
        </p:nvSpPr>
        <p:spPr>
          <a:xfrm>
            <a:off x="1337785" y="1634739"/>
            <a:ext cx="3382924" cy="2087795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100" b="1" dirty="0">
                <a:solidFill>
                  <a:srgbClr val="C00000"/>
                </a:solidFill>
              </a:rPr>
              <a:t>2-х летние </a:t>
            </a:r>
          </a:p>
          <a:p>
            <a:pPr lvl="0" algn="ctr"/>
            <a:r>
              <a:rPr lang="ru-RU" sz="2100" b="1" dirty="0">
                <a:solidFill>
                  <a:srgbClr val="C00000"/>
                </a:solidFill>
              </a:rPr>
              <a:t>«налоговые каникулы» </a:t>
            </a:r>
            <a:r>
              <a:rPr lang="ru-RU" sz="2100" b="1" dirty="0">
                <a:solidFill>
                  <a:schemeClr val="tx2"/>
                </a:solidFill>
              </a:rPr>
              <a:t>для впервые зарегистрированных </a:t>
            </a:r>
            <a:r>
              <a:rPr lang="ru-RU" sz="2100" b="1" dirty="0" smtClean="0">
                <a:solidFill>
                  <a:schemeClr val="tx2"/>
                </a:solidFill>
              </a:rPr>
              <a:t>Индивидуальных </a:t>
            </a:r>
            <a:r>
              <a:rPr lang="ru-RU" sz="2100" b="1" dirty="0">
                <a:solidFill>
                  <a:schemeClr val="tx2"/>
                </a:solidFill>
              </a:rPr>
              <a:t>предпринимателей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85DA49B-5F20-43EB-87FA-7E7C6C692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0" y="2393207"/>
            <a:ext cx="612601" cy="5708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96A9FB2-6F68-439B-97CC-84C37A2CB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044" y="4588268"/>
            <a:ext cx="615749" cy="634039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4294967295"/>
          </p:nvPr>
        </p:nvSpPr>
        <p:spPr>
          <a:xfrm>
            <a:off x="11616424" y="6359829"/>
            <a:ext cx="424357" cy="365125"/>
          </a:xfrm>
          <a:prstGeom prst="rect">
            <a:avLst/>
          </a:prstGeom>
        </p:spPr>
        <p:txBody>
          <a:bodyPr/>
          <a:lstStyle/>
          <a:p>
            <a:fld id="{18CAE98C-78F2-4F17-A18B-30853EBBEF36}" type="slidenum">
              <a:rPr lang="ru-RU" sz="2400" b="1" smtClean="0">
                <a:solidFill>
                  <a:schemeClr val="bg1"/>
                </a:solidFill>
              </a:rPr>
              <a:pPr/>
              <a:t>10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A378A96-1004-4D88-ABFB-4429B5848CB9}"/>
              </a:ext>
            </a:extLst>
          </p:cNvPr>
          <p:cNvCxnSpPr>
            <a:cxnSpLocks/>
          </p:cNvCxnSpPr>
          <p:nvPr/>
        </p:nvCxnSpPr>
        <p:spPr>
          <a:xfrm>
            <a:off x="4788612" y="3722534"/>
            <a:ext cx="607185" cy="42654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A378A96-1004-4D88-ABFB-4429B5848CB9}"/>
              </a:ext>
            </a:extLst>
          </p:cNvPr>
          <p:cNvCxnSpPr>
            <a:cxnSpLocks/>
          </p:cNvCxnSpPr>
          <p:nvPr/>
        </p:nvCxnSpPr>
        <p:spPr>
          <a:xfrm flipV="1">
            <a:off x="4788612" y="2458115"/>
            <a:ext cx="607185" cy="36163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89C5C8D-85F4-479C-88A8-505487CA7CAD}"/>
              </a:ext>
            </a:extLst>
          </p:cNvPr>
          <p:cNvSpPr txBox="1"/>
          <p:nvPr/>
        </p:nvSpPr>
        <p:spPr>
          <a:xfrm>
            <a:off x="8372218" y="1456780"/>
            <a:ext cx="288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Производство НХП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 Дополнительное     образование детей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 Предоставление социальных услуг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9C5C8D-85F4-479C-88A8-505487CA7CAD}"/>
              </a:ext>
            </a:extLst>
          </p:cNvPr>
          <p:cNvSpPr txBox="1"/>
          <p:nvPr/>
        </p:nvSpPr>
        <p:spPr>
          <a:xfrm>
            <a:off x="8372219" y="3335629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Репетиторство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 Физкультурно-оздоровительная 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 Изготовление изделий НХП</a:t>
            </a:r>
          </a:p>
        </p:txBody>
      </p:sp>
    </p:spTree>
    <p:extLst>
      <p:ext uri="{BB962C8B-B14F-4D97-AF65-F5344CB8AC3E}">
        <p14:creationId xmlns:p14="http://schemas.microsoft.com/office/powerpoint/2010/main" val="265973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08" y="228665"/>
            <a:ext cx="9145016" cy="102635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ea typeface="Tahoma" panose="020B0604030504040204" pitchFamily="34" charset="0"/>
              </a:rPr>
              <a:t>Московский  областной Гарантийный фонд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43067D-2E9A-4854-BA0C-03CF1DB49CE5}"/>
              </a:ext>
            </a:extLst>
          </p:cNvPr>
          <p:cNvSpPr/>
          <p:nvPr/>
        </p:nvSpPr>
        <p:spPr>
          <a:xfrm>
            <a:off x="6852703" y="1770276"/>
            <a:ext cx="3172508" cy="153429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Плата за предоставление поручительств от </a:t>
            </a:r>
            <a:r>
              <a:rPr lang="ru-RU" sz="2000" b="1" dirty="0">
                <a:solidFill>
                  <a:srgbClr val="C00000"/>
                </a:solidFill>
              </a:rPr>
              <a:t>1 </a:t>
            </a:r>
            <a:r>
              <a:rPr lang="ru-RU" sz="2000" b="1" dirty="0" smtClean="0">
                <a:solidFill>
                  <a:srgbClr val="C00000"/>
                </a:solidFill>
              </a:rPr>
              <a:t>% </a:t>
            </a:r>
            <a:r>
              <a:rPr lang="ru-RU" sz="2000" b="1" dirty="0" smtClean="0">
                <a:solidFill>
                  <a:schemeClr val="tx2"/>
                </a:solidFill>
              </a:rPr>
              <a:t>до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2% </a:t>
            </a:r>
            <a:r>
              <a:rPr lang="ru-RU" sz="2000" b="1" dirty="0">
                <a:solidFill>
                  <a:schemeClr val="tx2"/>
                </a:solidFill>
              </a:rPr>
              <a:t>годовых от суммы поручительства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B0C061E-3E16-4541-BAB3-B89CCD253515}"/>
              </a:ext>
            </a:extLst>
          </p:cNvPr>
          <p:cNvSpPr/>
          <p:nvPr/>
        </p:nvSpPr>
        <p:spPr>
          <a:xfrm>
            <a:off x="7359933" y="3706744"/>
            <a:ext cx="2873302" cy="117699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Срок поручительства до  </a:t>
            </a:r>
            <a:r>
              <a:rPr lang="ru-RU" sz="2000" b="1" dirty="0">
                <a:solidFill>
                  <a:srgbClr val="C00000"/>
                </a:solidFill>
              </a:rPr>
              <a:t>5 лет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C1551D-54B4-4B1D-BE2D-7A4A198CA6AE}"/>
              </a:ext>
            </a:extLst>
          </p:cNvPr>
          <p:cNvSpPr/>
          <p:nvPr/>
        </p:nvSpPr>
        <p:spPr>
          <a:xfrm>
            <a:off x="902327" y="3353330"/>
            <a:ext cx="2961646" cy="1488359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</a:rPr>
              <a:t>Предоставление </a:t>
            </a:r>
            <a:r>
              <a:rPr lang="ru-RU" sz="1900" b="1" dirty="0" err="1">
                <a:solidFill>
                  <a:schemeClr val="tx2"/>
                </a:solidFill>
              </a:rPr>
              <a:t>согарантий</a:t>
            </a:r>
            <a:r>
              <a:rPr lang="ru-RU" sz="1900" b="1" dirty="0">
                <a:solidFill>
                  <a:schemeClr val="tx2"/>
                </a:solidFill>
              </a:rPr>
              <a:t> с Корпорацией МСП/МСП банком до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rgbClr val="C00000"/>
                </a:solidFill>
              </a:rPr>
              <a:t>70% </a:t>
            </a:r>
            <a:r>
              <a:rPr lang="ru-RU" sz="1900" b="1" dirty="0">
                <a:solidFill>
                  <a:schemeClr val="tx2"/>
                </a:solidFill>
              </a:rPr>
              <a:t>от обеспечения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382ECBB-AD10-46A1-AF93-E6F7952D563A}"/>
              </a:ext>
            </a:extLst>
          </p:cNvPr>
          <p:cNvSpPr/>
          <p:nvPr/>
        </p:nvSpPr>
        <p:spPr>
          <a:xfrm>
            <a:off x="2666732" y="1250097"/>
            <a:ext cx="3522373" cy="1824165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900" b="1" dirty="0">
                <a:solidFill>
                  <a:schemeClr val="tx2"/>
                </a:solidFill>
              </a:rPr>
              <a:t>Предоставление поручительств по кредитным договорам/договорам займа/договорам банковской гарантии до </a:t>
            </a:r>
            <a:r>
              <a:rPr lang="ru-RU" sz="1900" b="1" dirty="0">
                <a:solidFill>
                  <a:srgbClr val="C00000"/>
                </a:solidFill>
              </a:rPr>
              <a:t>50% </a:t>
            </a:r>
            <a:r>
              <a:rPr lang="ru-RU" sz="1900" b="1" dirty="0">
                <a:solidFill>
                  <a:schemeClr val="tx2"/>
                </a:solidFill>
              </a:rPr>
              <a:t>от обеспечения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2864769" y="5130468"/>
            <a:ext cx="3231231" cy="985336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900" b="1" dirty="0">
                <a:solidFill>
                  <a:schemeClr val="tx2"/>
                </a:solidFill>
              </a:rPr>
              <a:t>Максимальная сумма поручительства до</a:t>
            </a:r>
          </a:p>
          <a:p>
            <a:pPr algn="ctr"/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rgbClr val="C00000"/>
                </a:solidFill>
              </a:rPr>
              <a:t>42,0 млн. рублей</a:t>
            </a: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260E9B-EEC9-482C-9841-D23A2BC1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38" y="3956854"/>
            <a:ext cx="612081" cy="57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85DA49B-5F20-43EB-87FA-7E7C6C692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07" y="1850312"/>
            <a:ext cx="612601" cy="5708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F70030-13EF-4E45-AB1D-B87667CA05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08" y="5308711"/>
            <a:ext cx="612081" cy="6288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3408E0-321D-4B32-9F63-775382023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" y="3647775"/>
            <a:ext cx="610680" cy="647468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6C23D01-495C-44A2-BAEC-DB6D442C4837}"/>
              </a:ext>
            </a:extLst>
          </p:cNvPr>
          <p:cNvCxnSpPr>
            <a:cxnSpLocks/>
          </p:cNvCxnSpPr>
          <p:nvPr/>
        </p:nvCxnSpPr>
        <p:spPr>
          <a:xfrm flipV="1">
            <a:off x="5825882" y="3150733"/>
            <a:ext cx="843876" cy="42156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F2BCECB-09DD-4250-AB24-ED2774484B7A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4480385" y="4616869"/>
            <a:ext cx="531462" cy="513599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084C45E-AF93-4B09-84D0-0B3B42340B98}"/>
              </a:ext>
            </a:extLst>
          </p:cNvPr>
          <p:cNvCxnSpPr>
            <a:cxnSpLocks/>
          </p:cNvCxnSpPr>
          <p:nvPr/>
        </p:nvCxnSpPr>
        <p:spPr>
          <a:xfrm flipH="1" flipV="1">
            <a:off x="4655840" y="3063961"/>
            <a:ext cx="356007" cy="44779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9060253-D48D-4A82-B2ED-3A389FC14C6F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078990" y="4025635"/>
            <a:ext cx="697859" cy="5235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F51B4C8-3D83-4966-933D-75E1A164C9FC}"/>
              </a:ext>
            </a:extLst>
          </p:cNvPr>
          <p:cNvCxnSpPr>
            <a:cxnSpLocks/>
            <a:stCxn id="22" idx="1"/>
            <a:endCxn id="4" idx="3"/>
          </p:cNvCxnSpPr>
          <p:nvPr/>
        </p:nvCxnSpPr>
        <p:spPr>
          <a:xfrm flipH="1" flipV="1">
            <a:off x="5957262" y="4077988"/>
            <a:ext cx="912876" cy="16790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3236B3-4B08-400E-8802-24F8E4155A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849" y="3482133"/>
            <a:ext cx="1180413" cy="119170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96A9FB2-6F68-439B-97CC-84C37A2CB2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3700" y="2104149"/>
            <a:ext cx="615749" cy="634039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4294967295"/>
          </p:nvPr>
        </p:nvSpPr>
        <p:spPr>
          <a:xfrm>
            <a:off x="11503138" y="6365017"/>
            <a:ext cx="418352" cy="365125"/>
          </a:xfrm>
          <a:prstGeom prst="rect">
            <a:avLst/>
          </a:prstGeom>
        </p:spPr>
        <p:txBody>
          <a:bodyPr/>
          <a:lstStyle/>
          <a:p>
            <a:fld id="{18CAE98C-78F2-4F17-A18B-30853EBBEF36}" type="slidenum">
              <a:rPr lang="ru-RU" sz="2400" b="1" smtClean="0">
                <a:solidFill>
                  <a:schemeClr val="bg1"/>
                </a:solidFill>
              </a:rPr>
              <a:pPr/>
              <a:t>11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0" y="0"/>
            <a:ext cx="23764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F0A024D-63D5-47EA-9584-D8A0349BC3CE}"/>
              </a:ext>
            </a:extLst>
          </p:cNvPr>
          <p:cNvSpPr txBox="1"/>
          <p:nvPr/>
        </p:nvSpPr>
        <p:spPr>
          <a:xfrm>
            <a:off x="6247820" y="5115304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2018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год:</a:t>
            </a:r>
          </a:p>
          <a:p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выдано </a:t>
            </a:r>
            <a:r>
              <a:rPr lang="ru-RU" altLang="ru-RU" sz="2000" b="1" dirty="0" smtClean="0">
                <a:solidFill>
                  <a:srgbClr val="C00000"/>
                </a:solidFill>
                <a:latin typeface="+mn-lt"/>
              </a:rPr>
              <a:t>133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 поручительства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  <a:p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на сумму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1 337,5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млн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37970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79" y="381790"/>
            <a:ext cx="10369152" cy="102635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ea typeface="Tahoma" panose="020B0604030504040204" pitchFamily="34" charset="0"/>
              </a:rPr>
              <a:t>Московский областной фонд микрофинансирования</a:t>
            </a:r>
            <a:r>
              <a:rPr lang="ru-RU" sz="2700" b="1" dirty="0">
                <a:solidFill>
                  <a:schemeClr val="tx2"/>
                </a:solidFill>
                <a:ea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667565-F4AF-43A1-94F6-D4967D712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95" y="3104863"/>
            <a:ext cx="1226655" cy="1238394"/>
          </a:xfr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43067D-2E9A-4854-BA0C-03CF1DB49CE5}"/>
              </a:ext>
            </a:extLst>
          </p:cNvPr>
          <p:cNvSpPr/>
          <p:nvPr/>
        </p:nvSpPr>
        <p:spPr>
          <a:xfrm>
            <a:off x="6621174" y="1096747"/>
            <a:ext cx="3127880" cy="1384325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chemeClr val="tx2"/>
                </a:solidFill>
              </a:rPr>
              <a:t>Максимальная сумма микрозайма для малого и среднего бизнеса </a:t>
            </a:r>
            <a:r>
              <a:rPr lang="ru-RU" sz="1900" b="1" dirty="0" smtClean="0">
                <a:solidFill>
                  <a:schemeClr val="tx2"/>
                </a:solidFill>
              </a:rPr>
              <a:t>до</a:t>
            </a:r>
            <a:endParaRPr lang="ru-RU" sz="1900" b="1" dirty="0">
              <a:solidFill>
                <a:schemeClr val="tx2"/>
              </a:solidFill>
            </a:endParaRPr>
          </a:p>
          <a:p>
            <a:r>
              <a:rPr lang="ru-RU" sz="1900" b="1" dirty="0">
                <a:solidFill>
                  <a:schemeClr val="tx2"/>
                </a:solidFill>
              </a:rPr>
              <a:t> </a:t>
            </a:r>
            <a:r>
              <a:rPr lang="ru-RU" sz="1900" b="1" dirty="0">
                <a:solidFill>
                  <a:srgbClr val="C00000"/>
                </a:solidFill>
              </a:rPr>
              <a:t>5 </a:t>
            </a:r>
            <a:r>
              <a:rPr lang="ru-RU" sz="1900" b="1" dirty="0" smtClean="0">
                <a:solidFill>
                  <a:srgbClr val="C00000"/>
                </a:solidFill>
              </a:rPr>
              <a:t>млн</a:t>
            </a:r>
            <a:r>
              <a:rPr lang="ru-RU" sz="1900" b="1" dirty="0" smtClean="0">
                <a:solidFill>
                  <a:schemeClr val="tx2"/>
                </a:solidFill>
              </a:rPr>
              <a:t> </a:t>
            </a:r>
            <a:r>
              <a:rPr lang="ru-RU" sz="1900" b="1" dirty="0">
                <a:solidFill>
                  <a:schemeClr val="tx2"/>
                </a:solidFill>
              </a:rPr>
              <a:t>рублей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B0C061E-3E16-4541-BAB3-B89CCD253515}"/>
              </a:ext>
            </a:extLst>
          </p:cNvPr>
          <p:cNvSpPr/>
          <p:nvPr/>
        </p:nvSpPr>
        <p:spPr>
          <a:xfrm>
            <a:off x="7876073" y="3936147"/>
            <a:ext cx="2873302" cy="814220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Срок займов </a:t>
            </a:r>
            <a:r>
              <a:rPr lang="ru-RU" sz="2000" b="1" dirty="0">
                <a:solidFill>
                  <a:srgbClr val="C00000"/>
                </a:solidFill>
              </a:rPr>
              <a:t>до 3 лет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C1551D-54B4-4B1D-BE2D-7A4A198CA6AE}"/>
              </a:ext>
            </a:extLst>
          </p:cNvPr>
          <p:cNvSpPr/>
          <p:nvPr/>
        </p:nvSpPr>
        <p:spPr>
          <a:xfrm>
            <a:off x="1137970" y="3019225"/>
            <a:ext cx="3135171" cy="1384324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</a:rPr>
              <a:t>Взаимодействие </a:t>
            </a:r>
            <a:r>
              <a:rPr lang="ru-RU" sz="2000" b="1" dirty="0">
                <a:solidFill>
                  <a:srgbClr val="C00000"/>
                </a:solidFill>
              </a:rPr>
              <a:t>с МФЦ, ТПП МО, коворкингами</a:t>
            </a:r>
            <a:r>
              <a:rPr lang="ru-RU" sz="2000" b="1" dirty="0">
                <a:solidFill>
                  <a:schemeClr val="tx2"/>
                </a:solidFill>
              </a:rPr>
              <a:t>. Выездные консультации и прием заявок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C32016C-AC21-43A1-B7EE-4B4ABA6F2F8D}"/>
              </a:ext>
            </a:extLst>
          </p:cNvPr>
          <p:cNvSpPr/>
          <p:nvPr/>
        </p:nvSpPr>
        <p:spPr>
          <a:xfrm>
            <a:off x="7868830" y="2748660"/>
            <a:ext cx="3001619" cy="882804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Предварительная экспресс-оценка заявки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382ECBB-AD10-46A1-AF93-E6F7952D563A}"/>
              </a:ext>
            </a:extLst>
          </p:cNvPr>
          <p:cNvSpPr/>
          <p:nvPr/>
        </p:nvSpPr>
        <p:spPr>
          <a:xfrm>
            <a:off x="2339597" y="1080160"/>
            <a:ext cx="3501133" cy="158381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chemeClr val="tx2"/>
                </a:solidFill>
              </a:rPr>
              <a:t>Процентная ставка для социальных предпринимателей</a:t>
            </a:r>
          </a:p>
          <a:p>
            <a:r>
              <a:rPr lang="ru-RU" sz="1900" b="1" dirty="0">
                <a:solidFill>
                  <a:schemeClr val="tx2"/>
                </a:solidFill>
              </a:rPr>
              <a:t>от </a:t>
            </a:r>
            <a:r>
              <a:rPr lang="ru-RU" sz="1900" b="1" dirty="0">
                <a:solidFill>
                  <a:srgbClr val="C00000"/>
                </a:solidFill>
              </a:rPr>
              <a:t>8%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2"/>
                </a:solidFill>
              </a:rPr>
              <a:t>до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rgbClr val="C00000"/>
                </a:solidFill>
              </a:rPr>
              <a:t>10,4%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2"/>
                </a:solidFill>
              </a:rPr>
              <a:t>годовых</a:t>
            </a:r>
          </a:p>
          <a:p>
            <a:r>
              <a:rPr lang="ru-RU" sz="1900" b="1" dirty="0">
                <a:solidFill>
                  <a:schemeClr val="tx2"/>
                </a:solidFill>
              </a:rPr>
              <a:t>(для остальных от 10% до 13%)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2203964" y="4769260"/>
            <a:ext cx="3231231" cy="1210394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</a:rPr>
              <a:t>Предоставление займов </a:t>
            </a:r>
            <a:r>
              <a:rPr lang="ru-RU" sz="2000" b="1" dirty="0">
                <a:solidFill>
                  <a:srgbClr val="C00000"/>
                </a:solidFill>
              </a:rPr>
              <a:t>начинающим</a:t>
            </a:r>
            <a:r>
              <a:rPr lang="ru-RU" sz="2000" b="1" dirty="0">
                <a:solidFill>
                  <a:schemeClr val="tx2"/>
                </a:solidFill>
              </a:rPr>
              <a:t> предпринимателям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260E9B-EEC9-482C-9841-D23A2BC18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00" y="2761795"/>
            <a:ext cx="676640" cy="6390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85DA49B-5F20-43EB-87FA-7E7C6C692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82" y="1520883"/>
            <a:ext cx="612601" cy="5533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CA3469C-7865-4106-B0F4-FF3BA4FCA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73" y="4054901"/>
            <a:ext cx="631294" cy="57579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F70030-13EF-4E45-AB1D-B87667CA05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74" y="1408143"/>
            <a:ext cx="612081" cy="6288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6FACC14-1057-40FE-8C63-0FE76BA2D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16" y="5134384"/>
            <a:ext cx="563309" cy="5546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3408E0-321D-4B32-9F63-7753820230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2" y="3381896"/>
            <a:ext cx="610680" cy="647468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6C23D01-495C-44A2-BAEC-DB6D442C4837}"/>
              </a:ext>
            </a:extLst>
          </p:cNvPr>
          <p:cNvCxnSpPr>
            <a:cxnSpLocks/>
          </p:cNvCxnSpPr>
          <p:nvPr/>
        </p:nvCxnSpPr>
        <p:spPr>
          <a:xfrm flipV="1">
            <a:off x="6621174" y="2541414"/>
            <a:ext cx="755949" cy="66007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F2BCECB-09DD-4250-AB24-ED2774484B7A}"/>
              </a:ext>
            </a:extLst>
          </p:cNvPr>
          <p:cNvCxnSpPr>
            <a:cxnSpLocks/>
          </p:cNvCxnSpPr>
          <p:nvPr/>
        </p:nvCxnSpPr>
        <p:spPr>
          <a:xfrm flipV="1">
            <a:off x="4822921" y="4194886"/>
            <a:ext cx="822461" cy="51408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9AD6484-DDE7-4539-8D5A-D9F233A6EEB2}"/>
              </a:ext>
            </a:extLst>
          </p:cNvPr>
          <p:cNvCxnSpPr>
            <a:cxnSpLocks/>
          </p:cNvCxnSpPr>
          <p:nvPr/>
        </p:nvCxnSpPr>
        <p:spPr>
          <a:xfrm flipH="1" flipV="1">
            <a:off x="6546621" y="4194887"/>
            <a:ext cx="938963" cy="20866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084C45E-AF93-4B09-84D0-0B3B42340B98}"/>
              </a:ext>
            </a:extLst>
          </p:cNvPr>
          <p:cNvCxnSpPr>
            <a:cxnSpLocks/>
          </p:cNvCxnSpPr>
          <p:nvPr/>
        </p:nvCxnSpPr>
        <p:spPr>
          <a:xfrm flipH="1" flipV="1">
            <a:off x="4878828" y="2684586"/>
            <a:ext cx="648164" cy="613529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9060253-D48D-4A82-B2ED-3A389FC14C6F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4273141" y="3711387"/>
            <a:ext cx="1099560" cy="4971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F51B4C8-3D83-4966-933D-75E1A164C9FC}"/>
              </a:ext>
            </a:extLst>
          </p:cNvPr>
          <p:cNvCxnSpPr>
            <a:cxnSpLocks/>
            <a:stCxn id="22" idx="2"/>
            <a:endCxn id="5" idx="3"/>
          </p:cNvCxnSpPr>
          <p:nvPr/>
        </p:nvCxnSpPr>
        <p:spPr>
          <a:xfrm flipH="1">
            <a:off x="6661850" y="3400844"/>
            <a:ext cx="1014270" cy="32321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Номер слайда 26"/>
          <p:cNvSpPr>
            <a:spLocks noGrp="1"/>
          </p:cNvSpPr>
          <p:nvPr>
            <p:ph type="sldNum" sz="quarter" idx="4294967295"/>
          </p:nvPr>
        </p:nvSpPr>
        <p:spPr>
          <a:xfrm>
            <a:off x="11399480" y="6390185"/>
            <a:ext cx="624880" cy="365125"/>
          </a:xfrm>
          <a:prstGeom prst="rect">
            <a:avLst/>
          </a:prstGeom>
        </p:spPr>
        <p:txBody>
          <a:bodyPr/>
          <a:lstStyle/>
          <a:p>
            <a:fld id="{18CAE98C-78F2-4F17-A18B-30853EBBEF36}" type="slidenum">
              <a:rPr lang="ru-RU" sz="2400" b="1" smtClean="0">
                <a:solidFill>
                  <a:schemeClr val="bg1"/>
                </a:solidFill>
              </a:rPr>
              <a:pPr/>
              <a:t>12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4" descr="Логотип МОФМ_5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0" y="56614"/>
            <a:ext cx="10080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0833F41-E8AD-4719-BD85-2B9A76D19353}"/>
              </a:ext>
            </a:extLst>
          </p:cNvPr>
          <p:cNvSpPr txBox="1"/>
          <p:nvPr/>
        </p:nvSpPr>
        <p:spPr>
          <a:xfrm>
            <a:off x="5645382" y="4903873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2018 год:</a:t>
            </a:r>
          </a:p>
          <a:p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выдано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  <a:cs typeface="+mn-cs"/>
              </a:rPr>
              <a:t>147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 микрозаймов</a:t>
            </a:r>
          </a:p>
          <a:p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на сумму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  <a:cs typeface="+mn-cs"/>
              </a:rPr>
              <a:t>290,0 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1834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07" y="279419"/>
            <a:ext cx="9203511" cy="102635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Единый </a:t>
            </a:r>
            <a:r>
              <a:rPr lang="ru-RU" sz="2700" b="1" dirty="0" err="1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колл</a:t>
            </a:r>
            <a:r>
              <a:rPr lang="ru-RU" sz="27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-центр помощи предпринимателям Московской области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667565-F4AF-43A1-94F6-D4967D712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62" y="3049145"/>
            <a:ext cx="998309" cy="1007863"/>
          </a:xfr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43067D-2E9A-4854-BA0C-03CF1DB49CE5}"/>
              </a:ext>
            </a:extLst>
          </p:cNvPr>
          <p:cNvSpPr/>
          <p:nvPr/>
        </p:nvSpPr>
        <p:spPr>
          <a:xfrm>
            <a:off x="6380352" y="1513846"/>
            <a:ext cx="3563748" cy="1067235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000" b="1" dirty="0" smtClean="0">
                <a:solidFill>
                  <a:schemeClr val="tx2"/>
                </a:solidFill>
              </a:rPr>
              <a:t>Консультации </a:t>
            </a:r>
            <a:r>
              <a:rPr lang="ru-RU" sz="2000" b="1" dirty="0">
                <a:solidFill>
                  <a:schemeClr val="tx2"/>
                </a:solidFill>
              </a:rPr>
              <a:t>по налогам    </a:t>
            </a:r>
            <a:r>
              <a:rPr lang="ru-RU" sz="2000" b="1" dirty="0" smtClean="0">
                <a:solidFill>
                  <a:schemeClr val="tx2"/>
                </a:solidFill>
              </a:rPr>
              <a:t>   и земельно-имущественным </a:t>
            </a:r>
            <a:r>
              <a:rPr lang="ru-RU" sz="2000" b="1" dirty="0">
                <a:solidFill>
                  <a:schemeClr val="tx2"/>
                </a:solidFill>
              </a:rPr>
              <a:t>вопросам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B0C061E-3E16-4541-BAB3-B89CCD253515}"/>
              </a:ext>
            </a:extLst>
          </p:cNvPr>
          <p:cNvSpPr/>
          <p:nvPr/>
        </p:nvSpPr>
        <p:spPr>
          <a:xfrm>
            <a:off x="2643981" y="4683537"/>
            <a:ext cx="2398732" cy="916040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</a:rPr>
              <a:t>Реализация образовательных программ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C1551D-54B4-4B1D-BE2D-7A4A198CA6AE}"/>
              </a:ext>
            </a:extLst>
          </p:cNvPr>
          <p:cNvSpPr/>
          <p:nvPr/>
        </p:nvSpPr>
        <p:spPr>
          <a:xfrm>
            <a:off x="1428747" y="3089196"/>
            <a:ext cx="2961646" cy="1238393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</a:rPr>
              <a:t>Поддержка малого и среднего предпринимательства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C32016C-AC21-43A1-B7EE-4B4ABA6F2F8D}"/>
              </a:ext>
            </a:extLst>
          </p:cNvPr>
          <p:cNvSpPr/>
          <p:nvPr/>
        </p:nvSpPr>
        <p:spPr>
          <a:xfrm>
            <a:off x="7651701" y="2773953"/>
            <a:ext cx="3446829" cy="1340908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9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Оценка </a:t>
            </a:r>
            <a:r>
              <a:rPr lang="ru-RU" sz="2000" b="1" dirty="0">
                <a:solidFill>
                  <a:schemeClr val="tx2"/>
                </a:solidFill>
              </a:rPr>
              <a:t>предпринимательского климата в муниципальных образованиях</a:t>
            </a:r>
          </a:p>
          <a:p>
            <a:pPr algn="ctr"/>
            <a:endParaRPr lang="ru-RU" sz="1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382ECBB-AD10-46A1-AF93-E6F7952D563A}"/>
              </a:ext>
            </a:extLst>
          </p:cNvPr>
          <p:cNvSpPr/>
          <p:nvPr/>
        </p:nvSpPr>
        <p:spPr>
          <a:xfrm>
            <a:off x="1918165" y="1500325"/>
            <a:ext cx="3328300" cy="1047593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Консультации </a:t>
            </a:r>
            <a:r>
              <a:rPr lang="ru-RU" sz="2000" b="1" dirty="0">
                <a:solidFill>
                  <a:schemeClr val="tx2"/>
                </a:solidFill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</a:rPr>
              <a:t>информационная поддержка субъектов МСП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7083203" y="4456556"/>
            <a:ext cx="3139304" cy="94811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Информационная  поддержка </a:t>
            </a:r>
            <a:r>
              <a:rPr lang="ru-RU" sz="2000" b="1" dirty="0" err="1">
                <a:solidFill>
                  <a:schemeClr val="tx2"/>
                </a:solidFill>
              </a:rPr>
              <a:t>инвестпроектов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260E9B-EEC9-482C-9841-D23A2BC18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29" y="3155995"/>
            <a:ext cx="612081" cy="57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85DA49B-5F20-43EB-87FA-7E7C6C692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34" y="1747462"/>
            <a:ext cx="612601" cy="5533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CA3469C-7865-4106-B0F4-FF3BA4FCA9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84" y="4683537"/>
            <a:ext cx="631294" cy="57579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F70030-13EF-4E45-AB1D-B87667CA05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01" y="1741808"/>
            <a:ext cx="612081" cy="6288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6FACC14-1057-40FE-8C63-0FE76BA2DB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48" y="4930611"/>
            <a:ext cx="563309" cy="5546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3408E0-321D-4B32-9F63-7753820230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7" y="3467393"/>
            <a:ext cx="610680" cy="647468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6C23D01-495C-44A2-BAEC-DB6D442C4837}"/>
              </a:ext>
            </a:extLst>
          </p:cNvPr>
          <p:cNvCxnSpPr>
            <a:cxnSpLocks/>
          </p:cNvCxnSpPr>
          <p:nvPr/>
        </p:nvCxnSpPr>
        <p:spPr>
          <a:xfrm flipV="1">
            <a:off x="6146166" y="2598621"/>
            <a:ext cx="571114" cy="51091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F2BCECB-09DD-4250-AB24-ED2774484B7A}"/>
              </a:ext>
            </a:extLst>
          </p:cNvPr>
          <p:cNvCxnSpPr>
            <a:cxnSpLocks/>
          </p:cNvCxnSpPr>
          <p:nvPr/>
        </p:nvCxnSpPr>
        <p:spPr>
          <a:xfrm flipV="1">
            <a:off x="4752774" y="4114861"/>
            <a:ext cx="722196" cy="56867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9AD6484-DDE7-4539-8D5A-D9F233A6EEB2}"/>
              </a:ext>
            </a:extLst>
          </p:cNvPr>
          <p:cNvCxnSpPr>
            <a:cxnSpLocks/>
          </p:cNvCxnSpPr>
          <p:nvPr/>
        </p:nvCxnSpPr>
        <p:spPr>
          <a:xfrm flipH="1" flipV="1">
            <a:off x="6259663" y="4159492"/>
            <a:ext cx="525274" cy="48110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084C45E-AF93-4B09-84D0-0B3B42340B98}"/>
              </a:ext>
            </a:extLst>
          </p:cNvPr>
          <p:cNvCxnSpPr>
            <a:cxnSpLocks/>
          </p:cNvCxnSpPr>
          <p:nvPr/>
        </p:nvCxnSpPr>
        <p:spPr>
          <a:xfrm flipH="1" flipV="1">
            <a:off x="4752774" y="2650334"/>
            <a:ext cx="640125" cy="60696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9060253-D48D-4A82-B2ED-3A389FC14C6F}"/>
              </a:ext>
            </a:extLst>
          </p:cNvPr>
          <p:cNvCxnSpPr>
            <a:cxnSpLocks/>
          </p:cNvCxnSpPr>
          <p:nvPr/>
        </p:nvCxnSpPr>
        <p:spPr>
          <a:xfrm flipH="1">
            <a:off x="4464790" y="3708393"/>
            <a:ext cx="726302" cy="8273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F51B4C8-3D83-4966-933D-75E1A164C9FC}"/>
              </a:ext>
            </a:extLst>
          </p:cNvPr>
          <p:cNvCxnSpPr>
            <a:cxnSpLocks/>
            <a:stCxn id="22" idx="1"/>
            <a:endCxn id="29" idx="3"/>
          </p:cNvCxnSpPr>
          <p:nvPr/>
        </p:nvCxnSpPr>
        <p:spPr>
          <a:xfrm flipH="1">
            <a:off x="6426878" y="3445034"/>
            <a:ext cx="774251" cy="13683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Номер слайда 26"/>
          <p:cNvSpPr>
            <a:spLocks noGrp="1"/>
          </p:cNvSpPr>
          <p:nvPr>
            <p:ph type="sldNum" sz="quarter" idx="4294967295"/>
          </p:nvPr>
        </p:nvSpPr>
        <p:spPr>
          <a:xfrm>
            <a:off x="11489528" y="6374348"/>
            <a:ext cx="565312" cy="365125"/>
          </a:xfrm>
          <a:prstGeom prst="rect">
            <a:avLst/>
          </a:prstGeom>
        </p:spPr>
        <p:txBody>
          <a:bodyPr/>
          <a:lstStyle/>
          <a:p>
            <a:fld id="{18CAE98C-78F2-4F17-A18B-30853EBBEF36}" type="slidenum">
              <a:rPr lang="ru-RU" sz="2400" b="1" smtClean="0">
                <a:solidFill>
                  <a:schemeClr val="bg1"/>
                </a:solidFill>
              </a:rPr>
              <a:pPr/>
              <a:t>13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C3236B3-4B08-400E-8802-24F8E4155A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6465" y="2986014"/>
            <a:ext cx="1180413" cy="119170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14B844B-DBAD-48D0-B483-D15968D547C9}"/>
              </a:ext>
            </a:extLst>
          </p:cNvPr>
          <p:cNvSpPr txBox="1"/>
          <p:nvPr/>
        </p:nvSpPr>
        <p:spPr>
          <a:xfrm>
            <a:off x="5246465" y="5245634"/>
            <a:ext cx="62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2018 год:</a:t>
            </a:r>
          </a:p>
          <a:p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Проведено консультаций  -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  <a:cs typeface="+mn-cs"/>
              </a:rPr>
              <a:t>6681 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21675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086" y="351177"/>
            <a:ext cx="11201027" cy="987332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Дошкольное образование в Московской области </a:t>
            </a:r>
            <a:r>
              <a:rPr lang="ru-RU" altLang="ru-RU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*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20103" y="2253829"/>
            <a:ext cx="41784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517 частных ДОУ </a:t>
            </a:r>
          </a:p>
          <a:p>
            <a:pPr algn="ctr">
              <a:buFontTx/>
              <a:buChar char="-"/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 более 11 тысяч воспитанников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1133825" y="1214524"/>
            <a:ext cx="2520462" cy="79525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2 558 </a:t>
            </a:r>
            <a:r>
              <a:rPr lang="ru-RU" altLang="ru-RU" sz="2000" b="1" dirty="0">
                <a:solidFill>
                  <a:schemeClr val="tx2"/>
                </a:solidFill>
              </a:rPr>
              <a:t>ДОУ </a:t>
            </a:r>
            <a:endParaRPr lang="ru-RU" altLang="ru-RU" sz="2000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(</a:t>
            </a:r>
            <a:r>
              <a:rPr lang="ru-RU" altLang="ru-RU" sz="2000" b="1" dirty="0">
                <a:solidFill>
                  <a:schemeClr val="tx2"/>
                </a:solidFill>
              </a:rPr>
              <a:t>400 896</a:t>
            </a:r>
            <a:r>
              <a:rPr lang="ru-RU" altLang="ru-RU" sz="2000" b="1" i="1" dirty="0">
                <a:solidFill>
                  <a:schemeClr val="tx2"/>
                </a:solidFill>
              </a:rPr>
              <a:t> 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>детей)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27494" y="3031748"/>
            <a:ext cx="674907" cy="34354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7449" y="3329418"/>
            <a:ext cx="4482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каждый 41–й ребенок Московской области посещает частное ДОУ</a:t>
            </a:r>
            <a:endParaRPr lang="ru-RU" altLang="ru-RU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602892" y="3834795"/>
            <a:ext cx="1352025" cy="2529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23812" y="4186844"/>
            <a:ext cx="5040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- охват образовательными услугами           100 % детей в возрасте 3-7 лет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ликвидирована очередность в детские сады для детей 3-7 лет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84831" y="1302261"/>
            <a:ext cx="6666293" cy="22652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Финансовая поддержка в 2018 году  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(ГП «Образование Подмосковья» - 87 ДОУ, «Предпринимательство Подмосковья» - 47 ДОУ)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Имущественная поддержка: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льготная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ставка арендной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платы за муниципальное и областное имущество 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50 %)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62890" y="5907439"/>
            <a:ext cx="11929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проектом Доклада о состоянии и развитии конкурентной среды на рынках товаров, работ и услуг Московской области по итогам 2018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051377"/>
              </p:ext>
            </p:extLst>
          </p:nvPr>
        </p:nvGraphicFramePr>
        <p:xfrm>
          <a:off x="2251666" y="3863976"/>
          <a:ext cx="2906487" cy="19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636490"/>
              </p:ext>
            </p:extLst>
          </p:nvPr>
        </p:nvGraphicFramePr>
        <p:xfrm>
          <a:off x="-734091" y="38639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Стрелка вниз 22"/>
          <p:cNvSpPr/>
          <p:nvPr/>
        </p:nvSpPr>
        <p:spPr>
          <a:xfrm>
            <a:off x="2027495" y="2112695"/>
            <a:ext cx="674907" cy="2936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2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257" y="-83181"/>
            <a:ext cx="11201027" cy="961309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tx2"/>
                </a:solidFill>
              </a:rPr>
              <a:t>Образовательные организации дополнительного образования </a:t>
            </a:r>
            <a:r>
              <a:rPr lang="ru-RU" sz="2600" b="1" dirty="0" smtClean="0">
                <a:solidFill>
                  <a:schemeClr val="tx2"/>
                </a:solidFill>
              </a:rPr>
              <a:t>     и </a:t>
            </a:r>
            <a:r>
              <a:rPr lang="ru-RU" sz="2600" b="1" dirty="0">
                <a:solidFill>
                  <a:schemeClr val="tx2"/>
                </a:solidFill>
              </a:rPr>
              <a:t>сопровождение детей с ограниченными </a:t>
            </a:r>
            <a:r>
              <a:rPr lang="ru-RU" sz="2800" b="1" dirty="0">
                <a:solidFill>
                  <a:schemeClr val="tx2"/>
                </a:solidFill>
              </a:rPr>
              <a:t>возможностями здоровья в Московской области*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9630" y="2787149"/>
            <a:ext cx="4211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34 051 учащихся частных организаций дополнительного образования (13,5%)</a:t>
            </a: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443917" y="1257795"/>
            <a:ext cx="3867705" cy="155568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581 организаций дополнительного образования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(252290 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>детей от 5 до 18 лет)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,  </a:t>
            </a:r>
          </a:p>
          <a:p>
            <a:pPr algn="ctr">
              <a:defRPr/>
            </a:pPr>
            <a:r>
              <a:rPr lang="ru-RU" altLang="ru-RU" sz="2000" i="1" dirty="0" smtClean="0">
                <a:solidFill>
                  <a:schemeClr val="tx2"/>
                </a:solidFill>
              </a:rPr>
              <a:t>в том числе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27807" y="3844351"/>
            <a:ext cx="1332623" cy="43156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06911" y="4342469"/>
            <a:ext cx="37379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каждый 7–й ребенок Московской области пользуется услугами дополнительного образования в частных организациях</a:t>
            </a: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Картинки по запросу дети в продленк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45" y="2696244"/>
            <a:ext cx="3637853" cy="25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ети робототехника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98" y="1162216"/>
            <a:ext cx="2299919" cy="15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дети робототехника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18" y="4632141"/>
            <a:ext cx="2275303" cy="15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4">
            <a:extLst>
              <a:ext uri="{FF2B5EF4-FFF2-40B4-BE49-F238E27FC236}">
                <a16:creationId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8371709" y="2431628"/>
            <a:ext cx="3477213" cy="2071559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406 организаций психолого-педагогического сопровождения детей с ограниченными возможностями здоровья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,  </a:t>
            </a:r>
          </a:p>
          <a:p>
            <a:pPr algn="ctr">
              <a:defRPr/>
            </a:pPr>
            <a:r>
              <a:rPr lang="ru-RU" altLang="ru-RU" sz="2000" i="1" dirty="0" smtClean="0">
                <a:solidFill>
                  <a:schemeClr val="tx2"/>
                </a:solidFill>
              </a:rPr>
              <a:t>в том числе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007590" y="4590087"/>
            <a:ext cx="4211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65 частных организаций 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tx2"/>
                </a:solidFill>
                <a:latin typeface="+mn-lt"/>
              </a:rPr>
              <a:t>в</a:t>
            </a: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 29 муниципальных </a:t>
            </a: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образованиях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241326" y="1267510"/>
            <a:ext cx="37379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Московской области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более 23 тыс.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детей-инвалидов</a:t>
            </a:r>
          </a:p>
          <a:p>
            <a:pPr algn="ctr">
              <a:defRPr/>
            </a:pP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6858" y="6046972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проектом Доклада о состоянии и развитии конкурентной среды на рынках товаров, работ и услуг Московской области по итогам 2018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8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30" y="389680"/>
            <a:ext cx="11201027" cy="987332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Медицинские услуги в Московской области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*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58372" y="2818112"/>
            <a:ext cx="4047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1 638 негосударственных медицинских учреждений </a:t>
            </a: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(139 работают в системе ОМС)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4275678" y="1187148"/>
            <a:ext cx="2647729" cy="1258872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3 369 медицинских организаций</a:t>
            </a:r>
          </a:p>
          <a:p>
            <a:pPr algn="ctr">
              <a:defRPr/>
            </a:pPr>
            <a:endParaRPr lang="ru-RU" altLang="ru-RU" sz="2000" i="1" dirty="0" smtClean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103498" y="3879934"/>
            <a:ext cx="874526" cy="31102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3106" y="4199974"/>
            <a:ext cx="5030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Увеличение в 2018 году спроса на услуги коммерческих медицинских учреждений               - 60 % клиентов обращаются в частные медицинские учреждения несколько раз в год;</a:t>
            </a:r>
            <a:endParaRPr lang="ru-RU" altLang="ru-RU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26 % - несколько раз в месяц</a:t>
            </a:r>
            <a:endParaRPr lang="ru-RU" altLang="ru-RU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2" name="Picture 4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92" y="1250893"/>
            <a:ext cx="4418364" cy="29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8" y="3658702"/>
            <a:ext cx="2936765" cy="2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1" y="1187147"/>
            <a:ext cx="3115371" cy="20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23994" y="6028592"/>
            <a:ext cx="11929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проектом Доклада о состоянии и развитии конкурентной среды на рынках товаров, работ и услуг Московской области по итогам 2018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137002" y="4407248"/>
            <a:ext cx="37430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Усиление конкурентной борьбы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рынке медицинских услуг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 сравнению с 2017 г.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179946" y="2520312"/>
            <a:ext cx="674907" cy="2936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2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5981F-E607-4623-9DB3-AA0AE07B1D2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6867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25"/>
              </a:spcBef>
              <a:tabLst>
                <a:tab pos="5395913" algn="l"/>
              </a:tabLst>
            </a:pPr>
            <a:r>
              <a:rPr lang="en-US" altLang="ru-RU" sz="2800" b="1">
                <a:solidFill>
                  <a:schemeClr val="tx2"/>
                </a:solidFill>
              </a:rPr>
              <a:t>Детский сад «Ibambini»</a:t>
            </a:r>
            <a:r>
              <a:rPr lang="ru-RU" altLang="ru-RU" sz="2800" b="1">
                <a:solidFill>
                  <a:schemeClr val="tx2"/>
                </a:solidFill>
              </a:rPr>
              <a:t> </a:t>
            </a:r>
            <a:r>
              <a:rPr lang="en-US" altLang="ru-RU" sz="2800" b="1">
                <a:solidFill>
                  <a:schemeClr val="tx2"/>
                </a:solidFill>
              </a:rPr>
              <a:t>ИП Буцкова И.А.</a:t>
            </a:r>
            <a:endParaRPr lang="ru-RU" altLang="ru-RU" sz="2800" b="1">
              <a:solidFill>
                <a:schemeClr val="tx2"/>
              </a:solidFill>
            </a:endParaRPr>
          </a:p>
        </p:txBody>
      </p:sp>
      <p:pic>
        <p:nvPicPr>
          <p:cNvPr id="36869" name="Picture 5" descr="D:\Валентина\Информация\Социальные предприниматели\1_Соц предпринимательство\ИП Буцкова 2014\EtmQAxXUn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3732213"/>
            <a:ext cx="34671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D:\Валентина\Информация\Социальные предприниматели\1_Соц предпринимательство\ИП Буцкова 2014\-aHqZBOy7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" y="1201738"/>
            <a:ext cx="37131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4365625" y="1322388"/>
            <a:ext cx="69469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Детский сад – дошкольный образовательный центр «</a:t>
            </a:r>
            <a:r>
              <a:rPr lang="en-US" altLang="ru-RU" sz="2000" dirty="0" err="1">
                <a:solidFill>
                  <a:schemeClr val="tx2"/>
                </a:solidFill>
                <a:latin typeface="Calibri" pitchFamily="34" charset="0"/>
              </a:rPr>
              <a:t>Ibambini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»  предусматривает посещение до 20 детей. В саду проводятся развивающие занятия: английский язык, кружок шитья и кройки, школа  раннего развития, детская йога, </a:t>
            </a:r>
          </a:p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детская театральная мастерская, изостудия. </a:t>
            </a:r>
          </a:p>
          <a:p>
            <a:pPr algn="r"/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16700" y="3447955"/>
            <a:ext cx="5346700" cy="2600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1 766,8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2015 год – 2 675,99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2016 год – 902,2 тыс. руб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algn="r"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2017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–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656,6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algn="r"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2018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–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896,8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Результат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8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рабочих мест</a:t>
            </a:r>
          </a:p>
        </p:txBody>
      </p:sp>
      <p:sp>
        <p:nvSpPr>
          <p:cNvPr id="36873" name="Прямоугольник 13"/>
          <p:cNvSpPr>
            <a:spLocks noChangeArrowheads="1"/>
          </p:cNvSpPr>
          <p:nvPr/>
        </p:nvSpPr>
        <p:spPr bwMode="auto">
          <a:xfrm>
            <a:off x="9680575" y="3009900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Щелковский м.р</a:t>
            </a:r>
          </a:p>
        </p:txBody>
      </p:sp>
      <p:pic>
        <p:nvPicPr>
          <p:cNvPr id="36874" name="Picture 9" descr="D:\Валентина\Информация\Социальные предприниматели\1_Соц предпринимательство\ИП Буцкова 2014\FY4MC6u6C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488" y="3765550"/>
            <a:ext cx="22733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5670A-1FC1-4F82-A943-1F2FFE55B3C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3589338" y="257175"/>
            <a:ext cx="4252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2800" b="1">
                <a:solidFill>
                  <a:schemeClr val="tx2"/>
                </a:solidFill>
              </a:rPr>
              <a:t>ООО «НПП «ИНКАР-М»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10402888" y="1245553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i="1" dirty="0" err="1">
                <a:solidFill>
                  <a:schemeClr val="tx2"/>
                </a:solidFill>
                <a:latin typeface="Calibri" pitchFamily="34" charset="0"/>
              </a:rPr>
              <a:t>г.Королев</a:t>
            </a:r>
            <a:endParaRPr lang="ru-RU" altLang="ru-RU" sz="20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755650" y="1101725"/>
            <a:ext cx="95773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Научно-производственное предприятие создано в 1995 году. 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НПП «Инкар-М» впервые в мировой практике разработало конструкции пластиковых кресел-колясок на базе высокопрочных полимерных композиционных материалов. Разработана реабилитационная техника нового поколения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 (инвалидные коляски для детей с ДЦП, 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инвалидные коляски активного типа)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7263" y="3449638"/>
            <a:ext cx="4324350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1 000,0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– 1 500,0 тыс. руб.</a:t>
            </a:r>
          </a:p>
          <a:p>
            <a:pPr algn="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- создание 2 рабочих мест</a:t>
            </a:r>
          </a:p>
        </p:txBody>
      </p:sp>
      <p:pic>
        <p:nvPicPr>
          <p:cNvPr id="34824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2527300"/>
            <a:ext cx="5262562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4032250"/>
            <a:ext cx="21605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3B21F-974F-4426-B865-12AFA8B9AD24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891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25"/>
              </a:spcBef>
              <a:tabLst>
                <a:tab pos="3103563" algn="l"/>
              </a:tabLst>
            </a:pPr>
            <a:r>
              <a:rPr lang="en-US" altLang="ru-RU" sz="2800" b="1">
                <a:solidFill>
                  <a:schemeClr val="tx2"/>
                </a:solidFill>
              </a:rPr>
              <a:t>Центр раннего развития  «Детство»</a:t>
            </a:r>
            <a:endParaRPr lang="ru-RU" altLang="ru-RU" sz="2800" b="1">
              <a:solidFill>
                <a:schemeClr val="tx2"/>
              </a:solidFill>
            </a:endParaRPr>
          </a:p>
        </p:txBody>
      </p:sp>
      <p:sp>
        <p:nvSpPr>
          <p:cNvPr id="38917" name="TextBox 11"/>
          <p:cNvSpPr txBox="1">
            <a:spLocks noChangeArrowheads="1"/>
          </p:cNvSpPr>
          <p:nvPr/>
        </p:nvSpPr>
        <p:spPr bwMode="auto">
          <a:xfrm>
            <a:off x="4483100" y="1270000"/>
            <a:ext cx="69469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Центр раннего развития «Детство» особое внимание уделяет творческому воспитанию ребенка. Занятия в центре: «лего» класс, фитнес, творчество, музыка, живопись, английский язык, сюжетно-ролевые и развивающие игры.</a:t>
            </a:r>
          </a:p>
          <a:p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Центр создан на 40 мест.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6700" y="3913188"/>
            <a:ext cx="5346700" cy="229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-  1 039,9 тыс. руб.,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2016 год - 484,3  тыс. руб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algn="r"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2018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– 2 380,0 тыс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5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рабочих мест</a:t>
            </a:r>
          </a:p>
        </p:txBody>
      </p:sp>
      <p:sp>
        <p:nvSpPr>
          <p:cNvPr id="38919" name="Прямоугольник 13"/>
          <p:cNvSpPr>
            <a:spLocks noChangeArrowheads="1"/>
          </p:cNvSpPr>
          <p:nvPr/>
        </p:nvSpPr>
        <p:spPr bwMode="auto">
          <a:xfrm>
            <a:off x="9680575" y="3009900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Домодедово </a:t>
            </a:r>
          </a:p>
        </p:txBody>
      </p:sp>
      <p:pic>
        <p:nvPicPr>
          <p:cNvPr id="38920" name="Picture 2" descr="D:\Валентина\Информация\Социальные предприниматели\1_Соц предпринимательство\Детство\DSC_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208088"/>
            <a:ext cx="39131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3" descr="D:\Валентина\Информация\Социальные предприниматели\1_Соц предпринимательство\Детство\DSC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4525" y="3605213"/>
            <a:ext cx="352266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4" descr="D:\Валентина\Информация\Социальные предприниматели\1_Соц предпринимательство\Детство\_MG_5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013" y="4014788"/>
            <a:ext cx="29527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ED2B6-A960-4C74-8CCF-90FEA17F9FC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38100" y="144463"/>
            <a:ext cx="11234738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Социальное предпринимательство – что это такое?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98844" y="1121665"/>
            <a:ext cx="62214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Сферы деятельности: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социальное обслуживание граждан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здравоохранение, реабилитация инвалидов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sz="2000" b="1" dirty="0" err="1">
                <a:solidFill>
                  <a:schemeClr val="tx2"/>
                </a:solidFill>
                <a:latin typeface="+mn-lt"/>
              </a:rPr>
              <a:t>физкультурно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 – оздоровительная деятельность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детские центры, кружки, секции, школы-студии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производство медицинских и протезно-ортопедических изделий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ремесленничество</a:t>
            </a:r>
            <a:endParaRPr lang="ru-RU" altLang="ru-RU" sz="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8975" y="1117600"/>
            <a:ext cx="47625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Условия:</a:t>
            </a:r>
          </a:p>
          <a:p>
            <a:pPr>
              <a:spcAft>
                <a:spcPts val="0"/>
              </a:spcAft>
              <a:defRPr/>
            </a:pPr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обеспечение занятости социально – незащищенных групп граждан (не менее 50 % численности, 25 % ФОТ)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предоставление услуг социально – незащищенных группам граждан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3444875"/>
            <a:ext cx="3094038" cy="4572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16538" y="1319213"/>
            <a:ext cx="148907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81038" y="4032250"/>
            <a:ext cx="11333162" cy="197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Решение социальных проблем общества</a:t>
            </a:r>
          </a:p>
          <a:p>
            <a:pPr algn="ctr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Обеспечение </a:t>
            </a:r>
            <a:r>
              <a:rPr lang="ru-RU" sz="3600" b="1" kern="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самозанятости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и занятости граждан</a:t>
            </a:r>
          </a:p>
          <a:p>
            <a:pPr algn="ctr">
              <a:spcAft>
                <a:spcPts val="0"/>
              </a:spcAft>
              <a:defRPr/>
            </a:pPr>
            <a:endParaRPr lang="ru-RU" sz="1400" b="1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3600" b="1" u="sng" kern="0" dirty="0">
                <a:solidFill>
                  <a:schemeClr val="accent1">
                    <a:lumMod val="75000"/>
                  </a:schemeClr>
                </a:solidFill>
              </a:rPr>
              <a:t>Бизнес-решение социальной проблемы</a:t>
            </a:r>
            <a:endParaRPr lang="ru-RU" sz="3600" b="1" u="sng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D1490-96A7-47D3-AFE9-F50DF49BF260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096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chemeClr val="tx2"/>
                </a:solidFill>
              </a:rPr>
              <a:t>ООО «</a:t>
            </a:r>
            <a:r>
              <a:rPr lang="en-US" altLang="ru-RU" sz="2800" b="1" dirty="0" err="1">
                <a:solidFill>
                  <a:schemeClr val="tx2"/>
                </a:solidFill>
              </a:rPr>
              <a:t>Огонёк</a:t>
            </a:r>
            <a:r>
              <a:rPr lang="en-US" altLang="ru-RU" sz="2800" b="1" dirty="0">
                <a:solidFill>
                  <a:schemeClr val="tx2"/>
                </a:solidFill>
              </a:rPr>
              <a:t>-</a:t>
            </a:r>
            <a:r>
              <a:rPr lang="ru-RU" altLang="ru-RU" sz="2800" b="1" dirty="0">
                <a:solidFill>
                  <a:schemeClr val="tx2"/>
                </a:solidFill>
              </a:rPr>
              <a:t>ЦСО</a:t>
            </a:r>
            <a:r>
              <a:rPr lang="en-US" altLang="ru-RU" sz="2800" b="1" dirty="0">
                <a:solidFill>
                  <a:schemeClr val="tx2"/>
                </a:solidFill>
              </a:rPr>
              <a:t>»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4567238" y="1620838"/>
            <a:ext cx="7256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Осуществляется реабилитация детей-инвалидов и детей с  ДЦП.</a:t>
            </a:r>
          </a:p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Предоставлены субсидии на компенсацию затрат по оборудованию для реабилитации инвалидов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6700" y="3487544"/>
            <a:ext cx="5346700" cy="2600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846,9 тыс. руб. 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– 1 010,6 тыс. руб.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2016 год – 1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500,0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2017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–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1 500,0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руб.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2018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– 1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790,7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руб.</a:t>
            </a:r>
          </a:p>
          <a:p>
            <a:pPr algn="r">
              <a:spcAft>
                <a:spcPts val="0"/>
              </a:spcAft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9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рабочих мест</a:t>
            </a:r>
          </a:p>
        </p:txBody>
      </p:sp>
      <p:sp>
        <p:nvSpPr>
          <p:cNvPr id="40967" name="Прямоугольник 13"/>
          <p:cNvSpPr>
            <a:spLocks noChangeArrowheads="1"/>
          </p:cNvSpPr>
          <p:nvPr/>
        </p:nvSpPr>
        <p:spPr bwMode="auto">
          <a:xfrm>
            <a:off x="9474200" y="3009900"/>
            <a:ext cx="230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Электросталь</a:t>
            </a:r>
          </a:p>
        </p:txBody>
      </p:sp>
      <p:pic>
        <p:nvPicPr>
          <p:cNvPr id="40968" name="Picture 3" descr="D:\Валентина\Информация\Социальные предприниматели\2014_3(12)\12. Огонек ЭС\DSC08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265238"/>
            <a:ext cx="37623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D:\Валентина\Информация\Социальные предприниматели\2014_3(12)\12. Огонек ЭС\_MG_3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306763"/>
            <a:ext cx="444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3B21F-974F-4426-B865-12AFA8B9AD24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891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809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25"/>
              </a:spcBef>
              <a:tabLst>
                <a:tab pos="3103563" algn="l"/>
              </a:tabLst>
            </a:pPr>
            <a:r>
              <a:rPr lang="ru-RU" altLang="ru-RU" sz="2800" b="1" dirty="0" smtClean="0">
                <a:solidFill>
                  <a:schemeClr val="tx2"/>
                </a:solidFill>
              </a:rPr>
              <a:t>Детский клуб</a:t>
            </a:r>
            <a:r>
              <a:rPr lang="en-US" altLang="ru-RU" sz="2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«Какаду</a:t>
            </a:r>
            <a:r>
              <a:rPr lang="en-US" altLang="ru-RU" sz="2800" b="1" dirty="0" smtClean="0">
                <a:solidFill>
                  <a:schemeClr val="tx2"/>
                </a:solidFill>
              </a:rPr>
              <a:t>»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 ИП Давыдова М.С.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38917" name="TextBox 11"/>
          <p:cNvSpPr txBox="1">
            <a:spLocks noChangeArrowheads="1"/>
          </p:cNvSpPr>
          <p:nvPr/>
        </p:nvSpPr>
        <p:spPr bwMode="auto">
          <a:xfrm>
            <a:off x="4583430" y="1129229"/>
            <a:ext cx="69545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Детский клуб «Какаду»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современный, светлый, уютный клуб для деток от 1 года до 12 лет. Все развивающие занятия проходят по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авторской программе, в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основе которой лежит принцип «Играй. Раскрывай.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Твори».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Программа выстроена с учетом особенности каждого возраста. Игра - это удивительный мир, дающий безграничные возможности для детского развития и обучения.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6700" y="3913188"/>
            <a:ext cx="5346700" cy="167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2017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-  1 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500,0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руб., </a:t>
            </a:r>
          </a:p>
          <a:p>
            <a:pPr algn="r"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2018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-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2088,6 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5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рабочих мест</a:t>
            </a:r>
          </a:p>
        </p:txBody>
      </p:sp>
      <p:sp>
        <p:nvSpPr>
          <p:cNvPr id="38919" name="Прямоугольник 13"/>
          <p:cNvSpPr>
            <a:spLocks noChangeArrowheads="1"/>
          </p:cNvSpPr>
          <p:nvPr/>
        </p:nvSpPr>
        <p:spPr bwMode="auto">
          <a:xfrm>
            <a:off x="9806781" y="3316744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 dirty="0" err="1">
                <a:solidFill>
                  <a:schemeClr val="tx2"/>
                </a:solidFill>
                <a:latin typeface="Calibri" pitchFamily="34" charset="0"/>
              </a:rPr>
              <a:t>г.о</a:t>
            </a:r>
            <a:r>
              <a:rPr lang="ru-RU" altLang="ru-RU" sz="2000" i="1" dirty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ru-RU" altLang="ru-RU" sz="2000" i="1" dirty="0" smtClean="0">
                <a:solidFill>
                  <a:schemeClr val="tx2"/>
                </a:solidFill>
                <a:latin typeface="Calibri" pitchFamily="34" charset="0"/>
              </a:rPr>
              <a:t>Красногорск </a:t>
            </a:r>
            <a:endParaRPr lang="ru-RU" altLang="ru-RU" sz="20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\\10.11.120.10\mii\Public\МСП\Буклет МСП\2017\Амосова ИП Давыдова\Занятия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89" y="3564533"/>
            <a:ext cx="4053371" cy="26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1.120.10\mii\Public\МСП\Буклет МСП\2017\Амосова ИП Давыдова\Занятия_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3516769"/>
            <a:ext cx="404622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11.120.10\mii\Public\МСП\Буклет МСП\2017\Амосова ИП Давыдова\Праздник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1129229"/>
            <a:ext cx="3963670" cy="24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D0CE8-BB25-4941-9DCC-0513967B161D}" type="slidenum">
              <a:rPr lang="ru-RU" altLang="ru-RU"/>
              <a:pPr/>
              <a:t>22</a:t>
            </a:fld>
            <a:endParaRPr lang="ru-RU" altLang="ru-RU" dirty="0"/>
          </a:p>
        </p:txBody>
      </p:sp>
      <p:sp>
        <p:nvSpPr>
          <p:cNvPr id="4301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1027113" y="244475"/>
            <a:ext cx="949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chemeClr val="tx2"/>
                </a:solidFill>
              </a:rPr>
              <a:t>ООО «</a:t>
            </a:r>
            <a:r>
              <a:rPr lang="en-US" altLang="ru-RU" sz="2800" b="1" dirty="0" err="1">
                <a:solidFill>
                  <a:schemeClr val="tx2"/>
                </a:solidFill>
              </a:rPr>
              <a:t>Стиль</a:t>
            </a:r>
            <a:r>
              <a:rPr lang="en-US" altLang="ru-RU" sz="2800" b="1" dirty="0">
                <a:solidFill>
                  <a:schemeClr val="tx2"/>
                </a:solidFill>
              </a:rPr>
              <a:t> </a:t>
            </a:r>
            <a:r>
              <a:rPr lang="en-US" altLang="ru-RU" sz="2800" b="1" dirty="0" err="1">
                <a:solidFill>
                  <a:schemeClr val="tx2"/>
                </a:solidFill>
              </a:rPr>
              <a:t>Студия</a:t>
            </a:r>
            <a:r>
              <a:rPr lang="en-US" altLang="ru-RU" sz="2800" b="1" dirty="0">
                <a:solidFill>
                  <a:schemeClr val="tx2"/>
                </a:solidFill>
              </a:rPr>
              <a:t>»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43013" name="TextBox 11"/>
          <p:cNvSpPr txBox="1">
            <a:spLocks noChangeArrowheads="1"/>
          </p:cNvSpPr>
          <p:nvPr/>
        </p:nvSpPr>
        <p:spPr bwMode="auto">
          <a:xfrm>
            <a:off x="4439920" y="1234440"/>
            <a:ext cx="71281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Художественная творческая мастерская по производству изделий из стекла, сувенирных елочных украшений, дизайнерских предметов интерьера.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2519" y="4062413"/>
            <a:ext cx="3240405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-  503,6  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3 рабочих мест</a:t>
            </a:r>
          </a:p>
        </p:txBody>
      </p:sp>
      <p:sp>
        <p:nvSpPr>
          <p:cNvPr id="43015" name="Прямоугольник 13"/>
          <p:cNvSpPr>
            <a:spLocks noChangeArrowheads="1"/>
          </p:cNvSpPr>
          <p:nvPr/>
        </p:nvSpPr>
        <p:spPr bwMode="auto">
          <a:xfrm>
            <a:off x="9648825" y="3148013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Химки</a:t>
            </a:r>
          </a:p>
        </p:txBody>
      </p:sp>
      <p:pic>
        <p:nvPicPr>
          <p:cNvPr id="43016" name="Picture 2" descr="D:\Валентина\Информация\Социальные предприниматели\2015_2(4)\4. Стиль Студия\IMG-20151111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920" y="2594611"/>
            <a:ext cx="4498340" cy="353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3" descr="D:\Валентина\Информация\Социальные предприниматели\2015_2(4)\4. Стиль Студия\IMG-20151111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1" y="1089598"/>
            <a:ext cx="3729989" cy="22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4" descr="D:\Валентина\Информация\Социальные предприниматели\2015_2(4)\4. Стиль Студия\IMG-2015111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1" y="3400450"/>
            <a:ext cx="3947160" cy="27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2600" b="1" dirty="0" smtClean="0">
                <a:solidFill>
                  <a:schemeClr val="tx2"/>
                </a:solidFill>
              </a:rPr>
              <a:t>Взаимодействие Московской области и </a:t>
            </a:r>
            <a:br>
              <a:rPr lang="ru-RU" sz="2600" b="1" dirty="0" smtClean="0">
                <a:solidFill>
                  <a:schemeClr val="tx2"/>
                </a:solidFill>
              </a:rPr>
            </a:br>
            <a:r>
              <a:rPr lang="ru-RU" sz="2600" b="1" dirty="0" smtClean="0">
                <a:solidFill>
                  <a:schemeClr val="tx2"/>
                </a:solidFill>
              </a:rPr>
              <a:t>   фонда региональных социальных программ «Наше будущее»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720A-6086-4BF2-8B28-1902AB2BE026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67" y="1390123"/>
            <a:ext cx="1826327" cy="7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8567" y="2563467"/>
            <a:ext cx="7321272" cy="120032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ПРОГРАММЫ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ФИНАНСОВОЙ ПОДДЕРЖКИ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СОЦИАЛЬНЫХ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ПРЕДПРИНИМАТЕЛЕЙ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Всероссийский Конкурс проектов «Социальный предприниматель»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- Конкурс «Прямые инвестиции в социальное предпринимательство»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6" y="3917158"/>
            <a:ext cx="2873557" cy="2117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7"/>
          <a:stretch/>
        </p:blipFill>
        <p:spPr>
          <a:xfrm>
            <a:off x="3859219" y="4523917"/>
            <a:ext cx="3491345" cy="20120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0812" y="3827126"/>
            <a:ext cx="379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Проект «Больше, чем покупка»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АЗС «Лукойл»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2" descr="http://konkurs.nb-fund.ru/docs/block-20/block-20-b69e641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94" y="3917159"/>
            <a:ext cx="3567181" cy="200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: скругленные углы 36">
            <a:extLst>
              <a:ext uri="{FF2B5EF4-FFF2-40B4-BE49-F238E27FC236}">
                <a16:creationId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560831" y="1141127"/>
            <a:ext cx="5205985" cy="126593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 сотрудничестве между Правительством Московской области и Фондом региональных социальных программ 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«Наше будущее» № 163 от 4 сентября 2017 года</a:t>
            </a:r>
          </a:p>
        </p:txBody>
      </p:sp>
      <p:sp>
        <p:nvSpPr>
          <p:cNvPr id="15" name="Прямоугольник: скругленные углы 36">
            <a:extLst>
              <a:ext uri="{FF2B5EF4-FFF2-40B4-BE49-F238E27FC236}">
                <a16:creationId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7959737" y="1141127"/>
            <a:ext cx="3793351" cy="126593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проекта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«Содействие развитию малого           и среднего предпринимательства       в Московской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738185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644" y="208496"/>
            <a:ext cx="9472756" cy="987332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Всероссийский слет социальных предпринимателей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720A-6086-4BF2-8B28-1902AB2BE026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" y="189973"/>
            <a:ext cx="1826327" cy="7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9518" y="1152506"/>
            <a:ext cx="3649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16 мая 2018 года на территории Дома Правительства Московской области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проведен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ф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орум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«Всероссийский слет социальных предпринимателей: производство и сбыт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»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1580" y="1276312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участники: </a:t>
            </a:r>
          </a:p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более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500 представителей социального бизнеса 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из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37 регионов Российской Федерации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0031" y="4514103"/>
            <a:ext cx="3584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на выставке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представили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свои изделия 41 предприятие из 14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регионов Российской Федерации,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в том числе 14 производителей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 из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Московской области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8" name="Picture 4" descr="C:\01_АМОСОВА\4 СОЦИАЛЬНЫЕ ПП\02 ФОРУМ 16 мая 2018\00 ОТЧЕТ\CHE_872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6" y="3017519"/>
            <a:ext cx="4120515" cy="30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01_АМОСОВА\4 СОЦИАЛЬНЫЕ ПП\02 ФОРУМ 16 мая 2018\00 ОТЧЕТ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65" y="1116292"/>
            <a:ext cx="4766310" cy="31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01_АМОСОВА\4 СОЦИАЛЬНЫЕ ПП\02 ФОРУМ 16 мая 2018\00 ОТЧЕТ\CHE_8088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93" y="3090188"/>
            <a:ext cx="4061460" cy="29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85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3857" y="20812"/>
            <a:ext cx="10269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социальный проект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 2018 года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36">
            <a:extLst>
              <a:ext uri="{FF2B5EF4-FFF2-40B4-BE49-F238E27FC236}">
                <a16:creationId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9231438" y="1196616"/>
            <a:ext cx="2165944" cy="87007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подано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26 заявок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: скругленные углы 47">
            <a:extLst>
              <a:ext uri="{FF2B5EF4-FFF2-40B4-BE49-F238E27FC236}">
                <a16:creationId xmlns:a16="http://schemas.microsoft.com/office/drawing/2014/main" id="{17F91C62-5004-4BA8-BB0A-D6BBBA17C90A}"/>
              </a:ext>
            </a:extLst>
          </p:cNvPr>
          <p:cNvSpPr/>
          <p:nvPr/>
        </p:nvSpPr>
        <p:spPr>
          <a:xfrm>
            <a:off x="9214124" y="2443351"/>
            <a:ext cx="2165944" cy="786354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6 победителей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 в </a:t>
            </a:r>
            <a:r>
              <a:rPr lang="ru-RU" sz="2000" b="1" dirty="0" smtClean="0">
                <a:solidFill>
                  <a:schemeClr val="tx2"/>
                </a:solidFill>
              </a:rPr>
              <a:t>6 </a:t>
            </a:r>
            <a:r>
              <a:rPr lang="ru-RU" sz="2000" b="1" dirty="0">
                <a:solidFill>
                  <a:schemeClr val="tx2"/>
                </a:solidFill>
              </a:rPr>
              <a:t>номинациях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6885" y="1205312"/>
            <a:ext cx="32535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Конкурс 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проводится ежегодно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соответствии  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Приказом Минэкономразвития России от 25.03.2015  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167 </a:t>
            </a:r>
            <a:endParaRPr lang="ru-RU" sz="20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634007" y="2170638"/>
            <a:ext cx="1326178" cy="23550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11"/>
          </p:nvPr>
        </p:nvSpPr>
        <p:spPr>
          <a:xfrm>
            <a:off x="11397382" y="6276340"/>
            <a:ext cx="623887" cy="501650"/>
          </a:xfrm>
        </p:spPr>
        <p:txBody>
          <a:bodyPr/>
          <a:lstStyle/>
          <a:p>
            <a:r>
              <a:rPr lang="ru-RU" altLang="ru-RU" dirty="0" smtClean="0"/>
              <a:t>20</a:t>
            </a:r>
          </a:p>
          <a:p>
            <a:endParaRPr lang="ru-RU" altLang="ru-RU" dirty="0"/>
          </a:p>
        </p:txBody>
      </p:sp>
      <p:pic>
        <p:nvPicPr>
          <p:cNvPr id="1027" name="Picture 3" descr="C:\01_АМОСОВА\4 СОЦИАЛЬНЫЕ ПП\ЛУЧШИЙ социальный проект 2018\КОНКУРС\ФОТО\20181218-CHE_9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15" y="3285070"/>
            <a:ext cx="4134823" cy="2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01_АМОСОВА\4 СОЦИАЛЬНЫЕ ПП\ЛУЧШИЙ социальный проект 2018\КОНКУРС\ФОТО\20181218-CHE_9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7" y="2971800"/>
            <a:ext cx="4413873" cy="31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01_АМОСОВА\4 СОЦИАЛЬНЫЕ ПП\ЛУЧШИЙ социальный проект 2018\КОНКУРС\ФОТО\20181218-CHE_9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0" y="4092095"/>
            <a:ext cx="2964180" cy="19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01_АМОСОВА\4 СОЦИАЛЬНЫЕ ПП\ЛУЧШИЙ социальный проект 2018\КОНКУРС\ФОТО\20181218-CHE_9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15" y="1079492"/>
            <a:ext cx="4194809" cy="27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0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3857" y="20812"/>
            <a:ext cx="10269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«Лучший социальный проект 2018 года»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36">
            <a:extLst>
              <a:ext uri="{FF2B5EF4-FFF2-40B4-BE49-F238E27FC236}">
                <a16:creationId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544638" y="1126326"/>
            <a:ext cx="2175702" cy="816828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24 </a:t>
            </a:r>
            <a:r>
              <a:rPr lang="ru-RU" sz="2000" b="1" dirty="0" smtClean="0">
                <a:solidFill>
                  <a:schemeClr val="tx2"/>
                </a:solidFill>
              </a:rPr>
              <a:t>победителя 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 в 24 номинациях</a:t>
            </a:r>
          </a:p>
        </p:txBody>
      </p:sp>
      <p:sp>
        <p:nvSpPr>
          <p:cNvPr id="12" name="Прямоугольник: скругленные углы 47">
            <a:extLst>
              <a:ext uri="{FF2B5EF4-FFF2-40B4-BE49-F238E27FC236}">
                <a16:creationId xmlns:a16="http://schemas.microsoft.com/office/drawing/2014/main" id="{17F91C62-5004-4BA8-BB0A-D6BBBA17C90A}"/>
              </a:ext>
            </a:extLst>
          </p:cNvPr>
          <p:cNvSpPr/>
          <p:nvPr/>
        </p:nvSpPr>
        <p:spPr>
          <a:xfrm>
            <a:off x="3966210" y="1158792"/>
            <a:ext cx="2560320" cy="816828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т.ч</a:t>
            </a:r>
            <a:r>
              <a:rPr lang="ru-RU" sz="2000" b="1" dirty="0" smtClean="0">
                <a:solidFill>
                  <a:schemeClr val="tx2"/>
                </a:solidFill>
              </a:rPr>
              <a:t>. 2 победителя из Московской области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86550" y="1028382"/>
            <a:ext cx="521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Церемония награждения лауреатов прошла 14.02.2019 в рамках Российского инвестиционного форума в Сочи</a:t>
            </a:r>
            <a:endParaRPr lang="ru-RU" sz="1600" dirty="0"/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11"/>
          </p:nvPr>
        </p:nvSpPr>
        <p:spPr>
          <a:xfrm>
            <a:off x="11397382" y="6276340"/>
            <a:ext cx="623887" cy="501650"/>
          </a:xfrm>
        </p:spPr>
        <p:txBody>
          <a:bodyPr/>
          <a:lstStyle/>
          <a:p>
            <a:r>
              <a:rPr lang="ru-RU" altLang="ru-RU" dirty="0" smtClean="0"/>
              <a:t>21</a:t>
            </a:r>
          </a:p>
          <a:p>
            <a:endParaRPr lang="ru-RU" alt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2835027" y="1292424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C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C:\01_АМОСОВА\Диана Инф освещение\2019\02_СОЦ конкурс\GOR_2581-788x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6" y="2131887"/>
            <a:ext cx="3098302" cy="20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01_АМОСОВА\Диана Инф освещение\2019\02_СОЦ конкурс\IMG-20190215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0" y="2091690"/>
            <a:ext cx="3187440" cy="21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01_АМОСОВА\Диана Инф освещение\2019\02_СОЦ конкурс\IMG-20190215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90" y="2994660"/>
            <a:ext cx="3920490" cy="30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01_АМОСОВА\Диана Инф освещение\2019\02_СОЦ конкурс\add7dd83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091690"/>
            <a:ext cx="3154680" cy="18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42534" y="4217463"/>
            <a:ext cx="3523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n-lt"/>
              </a:rPr>
              <a:t>В специальной номинации «Лучший социальный проект, созданный женщиной» от Совета Федерации Федерального Собрания Российской Федерации победила Марина Чулкова из Электростали с проектом «Ходунки, изготавливаемые по индивидуальному заказу, с дополнительными функциями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» 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18170" y="4176452"/>
            <a:ext cx="32346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n-lt"/>
              </a:rPr>
              <a:t>В специальной номинации Фонда региональных социальных программ «Наше будущее» победила Татьяна Федина из Звенигорода с проектом «Русская музейная чайная». Музейная чайная открыта на базе Музея русского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десерта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157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4B8EC-134E-48FE-AB84-1E505BBCF44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915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9156" name="object 5"/>
          <p:cNvSpPr txBox="1">
            <a:spLocks noChangeArrowheads="1"/>
          </p:cNvSpPr>
          <p:nvPr/>
        </p:nvSpPr>
        <p:spPr bwMode="auto">
          <a:xfrm>
            <a:off x="608013" y="2466658"/>
            <a:ext cx="10929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2"/>
                </a:solidFill>
              </a:rPr>
              <a:t>Благодарю </a:t>
            </a:r>
            <a:r>
              <a:rPr lang="ru-RU" altLang="ru-RU" sz="4000" b="1" dirty="0">
                <a:solidFill>
                  <a:schemeClr val="tx2"/>
                </a:solidFill>
              </a:rPr>
              <a:t>за внимание !</a:t>
            </a:r>
          </a:p>
        </p:txBody>
      </p:sp>
      <p:sp>
        <p:nvSpPr>
          <p:cNvPr id="5" name="object 5"/>
          <p:cNvSpPr txBox="1">
            <a:spLocks noChangeArrowheads="1"/>
          </p:cNvSpPr>
          <p:nvPr/>
        </p:nvSpPr>
        <p:spPr bwMode="auto">
          <a:xfrm>
            <a:off x="608013" y="4537006"/>
            <a:ext cx="109299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/>
                </a:solidFill>
              </a:rPr>
              <a:t>Министерство инвестиций и инноваций Московской области</a:t>
            </a:r>
          </a:p>
          <a:p>
            <a:pPr algn="ctr"/>
            <a:r>
              <a:rPr lang="ru-RU" altLang="ru-RU" sz="1600" b="1" dirty="0" smtClean="0">
                <a:solidFill>
                  <a:schemeClr val="tx2"/>
                </a:solidFill>
              </a:rPr>
              <a:t>Управление поддержки и развития предпринимательства</a:t>
            </a:r>
          </a:p>
          <a:p>
            <a:pPr algn="ctr"/>
            <a:r>
              <a:rPr lang="ru-RU" altLang="ru-RU" sz="1600" b="1" dirty="0" smtClean="0">
                <a:solidFill>
                  <a:schemeClr val="tx2"/>
                </a:solidFill>
              </a:rPr>
              <a:t>8(498)604-08-61</a:t>
            </a:r>
          </a:p>
          <a:p>
            <a:pPr algn="ctr"/>
            <a:r>
              <a:rPr lang="en-US" altLang="ru-RU" sz="1600" b="1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n-US" altLang="ru-RU" sz="1600" b="1" dirty="0">
                <a:solidFill>
                  <a:schemeClr val="tx2"/>
                </a:solidFill>
                <a:hlinkClick r:id="rId3"/>
              </a:rPr>
              <a:t>://</a:t>
            </a:r>
            <a:r>
              <a:rPr lang="en-US" altLang="ru-RU" sz="1600" b="1" dirty="0" smtClean="0">
                <a:solidFill>
                  <a:schemeClr val="tx2"/>
                </a:solidFill>
                <a:hlinkClick r:id="rId3"/>
              </a:rPr>
              <a:t>mb.mosreg.ru</a:t>
            </a:r>
            <a:endParaRPr lang="ru-RU" altLang="ru-RU" sz="1600" b="1" dirty="0" smtClean="0">
              <a:solidFill>
                <a:schemeClr val="tx2"/>
              </a:solidFill>
            </a:endParaRPr>
          </a:p>
          <a:p>
            <a:pPr algn="ctr"/>
            <a:endParaRPr lang="ru-RU" alt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B3175-AEE4-427A-94C8-319E4E982ED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Зачем нужна поддержка социального предпринимательства?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15200" y="1690688"/>
            <a:ext cx="42863" cy="451802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38113" y="984250"/>
            <a:ext cx="1188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Социальное предпринимательство – </a:t>
            </a:r>
            <a:r>
              <a:rPr lang="ru-RU" altLang="ru-RU" sz="3200" b="1" dirty="0" err="1">
                <a:solidFill>
                  <a:schemeClr val="tx2"/>
                </a:solidFill>
                <a:latin typeface="+mn-lt"/>
              </a:rPr>
              <a:t>низкодоходный</a:t>
            </a: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 бизнес</a:t>
            </a:r>
            <a:endParaRPr lang="ru-RU" altLang="ru-RU" sz="800" i="1" dirty="0">
              <a:solidFill>
                <a:schemeClr val="tx2"/>
              </a:solidFill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7453313" y="1579563"/>
            <a:ext cx="460375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900" b="1" dirty="0">
                <a:solidFill>
                  <a:schemeClr val="tx2"/>
                </a:solidFill>
                <a:latin typeface="Calibri" pitchFamily="34" charset="0"/>
              </a:rPr>
              <a:t>Виды компенсируемых затрат:</a:t>
            </a:r>
          </a:p>
          <a:p>
            <a:pPr>
              <a:buFontTx/>
              <a:buChar char="-"/>
            </a:pP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 аренда и выкуп </a:t>
            </a:r>
            <a:r>
              <a:rPr lang="ru-RU" altLang="ru-RU" sz="1900" dirty="0" smtClean="0">
                <a:solidFill>
                  <a:schemeClr val="tx2"/>
                </a:solidFill>
                <a:latin typeface="Calibri" pitchFamily="34" charset="0"/>
              </a:rPr>
              <a:t>помещения;</a:t>
            </a:r>
            <a:endParaRPr lang="ru-RU" altLang="ru-RU" sz="19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 оплата коммунальных </a:t>
            </a:r>
            <a:r>
              <a:rPr lang="ru-RU" altLang="ru-RU" sz="1900" dirty="0" smtClean="0">
                <a:solidFill>
                  <a:schemeClr val="tx2"/>
                </a:solidFill>
                <a:latin typeface="Calibri" pitchFamily="34" charset="0"/>
              </a:rPr>
              <a:t>услуг;</a:t>
            </a:r>
            <a:endParaRPr lang="ru-RU" altLang="ru-RU" sz="19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 текущий и капитальный </a:t>
            </a:r>
            <a:r>
              <a:rPr lang="ru-RU" altLang="ru-RU" sz="1900" dirty="0" smtClean="0">
                <a:solidFill>
                  <a:schemeClr val="tx2"/>
                </a:solidFill>
                <a:latin typeface="Calibri" pitchFamily="34" charset="0"/>
              </a:rPr>
              <a:t>ремонт;</a:t>
            </a:r>
            <a:endParaRPr lang="ru-RU" altLang="ru-RU" sz="19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 приобретением основных </a:t>
            </a:r>
            <a:r>
              <a:rPr lang="ru-RU" altLang="ru-RU" sz="1900" dirty="0" smtClean="0">
                <a:solidFill>
                  <a:schemeClr val="tx2"/>
                </a:solidFill>
                <a:latin typeface="Calibri" pitchFamily="34" charset="0"/>
              </a:rPr>
              <a:t>средств;</a:t>
            </a:r>
            <a:endParaRPr lang="ru-RU" altLang="ru-RU" sz="19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 приобретением сырья и инструментов (ремесленничество);</a:t>
            </a:r>
          </a:p>
          <a:p>
            <a:pPr>
              <a:buFontTx/>
              <a:buChar char="-"/>
            </a:pP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 участием в </a:t>
            </a:r>
            <a:r>
              <a:rPr lang="ru-RU" altLang="ru-RU" sz="1900" dirty="0" err="1">
                <a:solidFill>
                  <a:schemeClr val="tx2"/>
                </a:solidFill>
                <a:latin typeface="Calibri" pitchFamily="34" charset="0"/>
              </a:rPr>
              <a:t>выставочно</a:t>
            </a: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-ярмарочных мероприятиях (</a:t>
            </a:r>
            <a:r>
              <a:rPr lang="ru-RU" altLang="ru-RU" sz="1900" dirty="0" smtClean="0">
                <a:solidFill>
                  <a:schemeClr val="tx2"/>
                </a:solidFill>
                <a:latin typeface="Calibri" pitchFamily="34" charset="0"/>
              </a:rPr>
              <a:t>ремесленничество)</a:t>
            </a:r>
            <a:endParaRPr lang="ru-RU" altLang="ru-RU" sz="19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 повышение квалификации (детские центры</a:t>
            </a:r>
            <a:r>
              <a:rPr lang="ru-RU" altLang="ru-RU" sz="1900" dirty="0" smtClean="0">
                <a:solidFill>
                  <a:schemeClr val="tx2"/>
                </a:solidFill>
                <a:latin typeface="Calibri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ru-RU" altLang="ru-RU" sz="19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Calibri" panose="020F0502020204030204" pitchFamily="34" charset="0"/>
              </a:rPr>
              <a:t>медицинское обслуживание </a:t>
            </a:r>
            <a:endParaRPr lang="ru-RU" sz="19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ru-RU" sz="1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и </a:t>
            </a:r>
            <a:r>
              <a:rPr lang="ru-RU" sz="1900" dirty="0">
                <a:solidFill>
                  <a:schemeClr val="tx2"/>
                </a:solidFill>
                <a:latin typeface="Calibri" panose="020F0502020204030204" pitchFamily="34" charset="0"/>
              </a:rPr>
              <a:t>специальное питание детей в яслях</a:t>
            </a:r>
            <a:endParaRPr lang="ru-RU" altLang="ru-RU" sz="19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3312" y="5460773"/>
            <a:ext cx="4316413" cy="6810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i="1" kern="0" dirty="0">
                <a:solidFill>
                  <a:schemeClr val="tx2">
                    <a:lumMod val="50000"/>
                  </a:schemeClr>
                </a:solidFill>
                <a:cs typeface="Arial"/>
              </a:rPr>
              <a:t> </a:t>
            </a:r>
            <a:r>
              <a:rPr lang="ru-RU" altLang="ru-RU" b="1" i="1" dirty="0">
                <a:solidFill>
                  <a:schemeClr val="tx2"/>
                </a:solidFill>
                <a:cs typeface="Arial" charset="0"/>
              </a:rPr>
              <a:t>до </a:t>
            </a:r>
            <a:r>
              <a:rPr lang="ru-RU" altLang="ru-RU" b="1" i="1" dirty="0" smtClean="0">
                <a:solidFill>
                  <a:schemeClr val="tx2"/>
                </a:solidFill>
                <a:cs typeface="Arial" charset="0"/>
              </a:rPr>
              <a:t>2 </a:t>
            </a:r>
            <a:r>
              <a:rPr lang="ru-RU" altLang="ru-RU" b="1" i="1" dirty="0">
                <a:solidFill>
                  <a:schemeClr val="tx2"/>
                </a:solidFill>
                <a:cs typeface="Arial" charset="0"/>
              </a:rPr>
              <a:t>млн руб</a:t>
            </a:r>
            <a:r>
              <a:rPr lang="ru-RU" altLang="ru-RU" b="1" i="1" dirty="0" smtClean="0">
                <a:solidFill>
                  <a:schemeClr val="tx2"/>
                </a:solidFill>
                <a:cs typeface="Arial" charset="0"/>
              </a:rPr>
              <a:t>. (до 3 млн руб. при открытии ясельных групп)</a:t>
            </a:r>
            <a:endParaRPr lang="ru-RU" altLang="ru-RU" b="1" i="1" dirty="0">
              <a:solidFill>
                <a:schemeClr val="tx2"/>
              </a:solidFill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chemeClr val="tx2"/>
                </a:solidFill>
                <a:cs typeface="Arial" charset="0"/>
              </a:rPr>
              <a:t> не более 85 % </a:t>
            </a:r>
            <a:r>
              <a:rPr lang="ru-RU" altLang="ru-RU" b="1" i="1" dirty="0" smtClean="0">
                <a:solidFill>
                  <a:schemeClr val="tx2"/>
                </a:solidFill>
                <a:cs typeface="Arial" charset="0"/>
              </a:rPr>
              <a:t>затрат </a:t>
            </a:r>
            <a:r>
              <a:rPr lang="ru-RU" altLang="ru-RU" i="1" dirty="0" smtClean="0">
                <a:solidFill>
                  <a:schemeClr val="tx2"/>
                </a:solidFill>
                <a:cs typeface="Arial" charset="0"/>
              </a:rPr>
              <a:t>(</a:t>
            </a:r>
            <a:r>
              <a:rPr lang="ru-RU" altLang="ru-RU" i="1" dirty="0">
                <a:solidFill>
                  <a:schemeClr val="tx2"/>
                </a:solidFill>
                <a:cs typeface="Arial" charset="0"/>
              </a:rPr>
              <a:t>2014 – </a:t>
            </a:r>
            <a:r>
              <a:rPr lang="ru-RU" altLang="ru-RU" i="1" dirty="0" smtClean="0">
                <a:solidFill>
                  <a:schemeClr val="tx2"/>
                </a:solidFill>
                <a:cs typeface="Arial" charset="0"/>
              </a:rPr>
              <a:t>2019 </a:t>
            </a:r>
            <a:r>
              <a:rPr lang="ru-RU" altLang="ru-RU" i="1" dirty="0" err="1">
                <a:solidFill>
                  <a:schemeClr val="tx2"/>
                </a:solidFill>
                <a:cs typeface="Arial" charset="0"/>
              </a:rPr>
              <a:t>гг</a:t>
            </a:r>
            <a:r>
              <a:rPr lang="ru-RU" altLang="ru-RU" i="1" dirty="0">
                <a:solidFill>
                  <a:schemeClr val="tx2"/>
                </a:solidFill>
                <a:cs typeface="Arial" charset="0"/>
              </a:rPr>
              <a:t>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088" y="3943350"/>
            <a:ext cx="70707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Цель поддержки:</a:t>
            </a:r>
          </a:p>
          <a:p>
            <a:pPr>
              <a:defRPr/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повышение социальной эффективности (расширение деятельности)</a:t>
            </a:r>
          </a:p>
          <a:p>
            <a:pPr>
              <a:defRPr/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стимулирование субъектов МСП к решению задач социальной сферы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44475" y="1487488"/>
            <a:ext cx="6889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altLang="ru-RU" sz="800" b="1" dirty="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30 % предпринимателей: среднемесячный доход до 50,0 </a:t>
            </a:r>
            <a:r>
              <a:rPr lang="ru-RU" altLang="ru-RU" sz="2400" dirty="0" err="1">
                <a:solidFill>
                  <a:schemeClr val="tx2"/>
                </a:solidFill>
                <a:latin typeface="+mn-lt"/>
              </a:rPr>
              <a:t>тыс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руб. </a:t>
            </a:r>
          </a:p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35 % предпринимателей: среднемесячный доход 50,0 – 100,0 </a:t>
            </a:r>
            <a:r>
              <a:rPr lang="ru-RU" altLang="ru-RU" sz="2400" dirty="0" err="1">
                <a:solidFill>
                  <a:schemeClr val="tx2"/>
                </a:solidFill>
                <a:latin typeface="+mn-lt"/>
              </a:rPr>
              <a:t>тыс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руб.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(фактическая </a:t>
            </a:r>
            <a:r>
              <a:rPr lang="ru-RU" altLang="ru-RU" sz="2400" dirty="0" err="1">
                <a:solidFill>
                  <a:schemeClr val="tx2"/>
                </a:solidFill>
                <a:latin typeface="+mn-lt"/>
              </a:rPr>
              <a:t>самозанятость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, отсутствие источников для развития)</a:t>
            </a:r>
          </a:p>
          <a:p>
            <a:pPr>
              <a:defRPr/>
            </a:pPr>
            <a:endParaRPr lang="ru-RU" altLang="ru-RU" sz="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C3242-3A22-4E99-97E3-A4E17A19BD5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Приоритетность поддержки социального предпринимательства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69863" y="952183"/>
            <a:ext cx="1172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Стратегия развития малого и среднего предпринимательства на период до 2030 года (распоряжение Правительства РФ от 02.06.2016 № 1083-Р) </a:t>
            </a:r>
          </a:p>
          <a:p>
            <a:pPr>
              <a:defRPr/>
            </a:pPr>
            <a:endParaRPr lang="ru-RU" altLang="ru-RU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788" y="1690370"/>
            <a:ext cx="11607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«В рамках реализации Стратегии будут реализованы дополнительные меры поддержки малых и средних предприятий в области социального предпринимательства, в том числе создание и развитие специализированных организаций инфраструктуры поддержки в субъектах РФ,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предоставление субсидий 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 реализацию проектов в области социального предпринимательства, меры по популяризации такой деятельности.»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31776" y="2841447"/>
            <a:ext cx="117284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План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мероприятия («дорожная карта») «Поддержка доступа негосударственных организаций к предоставлению услуг в социальное сфере» (распоряжение Правительства РФ от 08.06.2016 № 1144-Р) </a:t>
            </a:r>
          </a:p>
          <a:p>
            <a:pPr>
              <a:defRPr/>
            </a:pPr>
            <a:r>
              <a:rPr lang="ru-RU" alt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«Мероприятия по развитию механизмов поддержки негосударственных организаций, предоставляющих услуги в социальной сфере: </a:t>
            </a:r>
          </a:p>
          <a:p>
            <a:pPr>
              <a:defRPr/>
            </a:pPr>
            <a:r>
              <a:rPr lang="ru-RU" alt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п.8. Введение в федеральное законодательство понятия «социальное предпринимательство.»</a:t>
            </a:r>
            <a:endParaRPr lang="ru-RU" altLang="ru-RU" sz="2000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58446" y="4433155"/>
            <a:ext cx="1208595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«Задачи федерального и регионального проектов «Улучшение условий ведения предпринимательской деятельности»:</a:t>
            </a:r>
          </a:p>
          <a:p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законодательно 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закреплено определение 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«Социальное предпринимательство» 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целях оказания поддержки субъектам МСП, осуществляющим деятельность в данной 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сфере;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 </a:t>
            </a:r>
          </a:p>
          <a:p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обеспечена 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возможность оказания специальных мер поддержки для социальных 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предпринимателей.»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6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C3242-3A22-4E99-97E3-A4E17A19BD5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Внесение изменений в Федеральный закон </a:t>
            </a:r>
            <a:endParaRPr lang="ru-RU" sz="2400" b="1" dirty="0" smtClean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от </a:t>
            </a:r>
            <a:r>
              <a:rPr lang="ru-RU" sz="24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24.07.2007 № 209-ФЗ </a:t>
            </a:r>
            <a:r>
              <a:rPr lang="ru-RU" altLang="ru-RU" sz="24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(законопроект)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460" y="949325"/>
            <a:ext cx="116738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Госдума </a:t>
            </a: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Федерального собрания РФ 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приняла </a:t>
            </a: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05.03.2019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первом чтении проект Федерального закона                      «О внесении изменений в Федеральный закон от 24.07.2007 № 209-ФЗ «О развитии малого и среднего предпринимательства в Российской Федерации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»:</a:t>
            </a:r>
          </a:p>
          <a:p>
            <a:pPr algn="just"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●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законодательное </a:t>
            </a: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закрепление 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понятий </a:t>
            </a: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«социальное предпринимательство», «социальное предприятие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» (сведения о принадлежности субъектов МСП к социальным предприятиям будут вносится в единый реестр субъектов МСП уполномоченными органами исполнительной власти субъектов РФ). 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КРИТЕРИИ: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обеспечение занятости социально уязвимых категорий граждан (не менее 50%, доля в фонде оплаты труда – не менее 25 %)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обеспечение доступа производимых социально уязвимыми категориями граждан товаров               (работ, услуг) к рынку сбыта;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осуществление деятельности в сфере социальных услуг;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осуществление деятельности, направленной на достижение общественно полезных целей                      (не менее 50%).</a:t>
            </a:r>
            <a:endParaRPr lang="ru-RU" sz="2000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●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введение </a:t>
            </a: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перечня мероприятий поддержки, ориентированных на социальных </a:t>
            </a: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предпринимателей</a:t>
            </a:r>
          </a:p>
          <a:p>
            <a:pPr algn="just"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 обеспечение инфраструктуры поддержки;</a:t>
            </a:r>
          </a:p>
          <a:p>
            <a:pPr algn="just"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проведение мероприятий  (ярмарки, деловые конгрессы, выставки) и обеспечение участия в них субъектов МСП; </a:t>
            </a:r>
          </a:p>
          <a:p>
            <a:pPr algn="just"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организация профессионального обучения.</a:t>
            </a:r>
            <a:endParaRPr lang="ru-RU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5FCA5-C90D-453D-A9EA-0036E4F0A26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430213" y="-42190"/>
            <a:ext cx="11137900" cy="112736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</a:rPr>
              <a:t>Поддержка в Московской области 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(ГП «Предпринимательство  Подмосковья», подпрограмма </a:t>
            </a:r>
            <a:r>
              <a:rPr lang="en-US" sz="2400" b="1" dirty="0">
                <a:solidFill>
                  <a:schemeClr val="tx2"/>
                </a:solidFill>
              </a:rPr>
              <a:t>III </a:t>
            </a:r>
            <a:r>
              <a:rPr lang="ru-RU" sz="2400" b="1" dirty="0">
                <a:solidFill>
                  <a:schemeClr val="tx2"/>
                </a:solidFill>
              </a:rPr>
              <a:t>«Развитие малого и среднего предпринимательства в МО»)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77646"/>
              </p:ext>
            </p:extLst>
          </p:nvPr>
        </p:nvGraphicFramePr>
        <p:xfrm>
          <a:off x="430213" y="1028700"/>
          <a:ext cx="11495089" cy="429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7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84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Год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2015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2018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Итого 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Общий размер субсидий, тыс. руб.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70 840,3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102 459,1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96 000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60 000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100 000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429 299,4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Количество субъектов МСП, ед.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в том числе: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88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101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112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61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79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441</a:t>
                      </a:r>
                      <a:endParaRPr lang="ru-RU" altLang="ru-RU" sz="17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Детские образовательные центры, центры времяпровождения детей, ясли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30</a:t>
                      </a:r>
                      <a:endParaRPr lang="ru-RU" altLang="ru-RU" sz="17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45</a:t>
                      </a:r>
                      <a:endParaRPr lang="ru-RU" altLang="ru-RU" sz="17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47</a:t>
                      </a:r>
                      <a:endParaRPr lang="ru-RU" altLang="ru-RU" sz="17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26</a:t>
                      </a:r>
                      <a:endParaRPr lang="ru-RU" altLang="ru-RU" sz="17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47</a:t>
                      </a:r>
                      <a:endParaRPr lang="ru-RU" altLang="ru-RU" sz="17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195</a:t>
                      </a:r>
                    </a:p>
                    <a:p>
                      <a:pPr algn="ctr"/>
                      <a:endParaRPr lang="ru-RU" altLang="ru-RU" sz="17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Медицинские организации социальной направленности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118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Социально-ориентированный бизнес (производство </a:t>
                      </a:r>
                      <a:r>
                        <a:rPr lang="ru-RU" altLang="ru-RU" sz="17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протезно-ортопедических изделий, </a:t>
                      </a:r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НХП,</a:t>
                      </a:r>
                      <a:r>
                        <a:rPr lang="ru-RU" altLang="ru-RU" sz="17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ремесленничество)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75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П</a:t>
                      </a:r>
                      <a:r>
                        <a:rPr lang="ru-RU" altLang="ru-RU" sz="17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рочее (</a:t>
                      </a:r>
                      <a:r>
                        <a:rPr lang="ru-RU" altLang="ru-RU" sz="1700" b="1" i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физкультурно-оздоровительная деятельность,  бани)</a:t>
                      </a:r>
                      <a:endParaRPr lang="ru-RU" altLang="ru-RU" sz="1700" b="1" i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7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53</a:t>
                      </a:r>
                      <a:endParaRPr lang="ru-RU" sz="17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15538" y="5420459"/>
            <a:ext cx="117774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1900" b="1" dirty="0" smtClean="0">
                <a:solidFill>
                  <a:schemeClr val="tx2"/>
                </a:solidFill>
                <a:latin typeface="+mn-lt"/>
              </a:rPr>
              <a:t>Объем средств на финансовую поддержку социального предпринимательства  в  2019 году - 100,0 млн руб.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1900" b="1" dirty="0" smtClean="0">
                <a:solidFill>
                  <a:schemeClr val="tx2"/>
                </a:solidFill>
                <a:latin typeface="+mn-lt"/>
              </a:rPr>
              <a:t>  Количество получателей поддержки  – не менее 70 (план)</a:t>
            </a:r>
            <a:endParaRPr lang="ru-RU" altLang="ru-RU" sz="1900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7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5FCA5-C90D-453D-A9EA-0036E4F0A26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430213" y="320040"/>
            <a:ext cx="11137900" cy="76513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Результаты поддержки социального предпринимательства </a:t>
            </a:r>
            <a:endParaRPr lang="ru-RU" altLang="ru-RU" sz="2400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86856"/>
              </p:ext>
            </p:extLst>
          </p:nvPr>
        </p:nvGraphicFramePr>
        <p:xfrm>
          <a:off x="394336" y="3394460"/>
          <a:ext cx="11507788" cy="158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9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17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Год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2015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Итого 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Кол-во новых</a:t>
                      </a:r>
                      <a:r>
                        <a:rPr lang="ru-RU" altLang="ru-RU" sz="20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рабочих мест</a:t>
                      </a: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, ед.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368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424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488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320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380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1980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Кол-во сохраненных</a:t>
                      </a:r>
                      <a:r>
                        <a:rPr lang="ru-RU" altLang="ru-RU" sz="20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 рабочих мест</a:t>
                      </a: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, ед.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980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1130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1300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710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 800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charset="0"/>
                        </a:rPr>
                        <a:t>4920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 gridSpan="7"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Среднее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у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величение выручки и заработной платы +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/ -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20,0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% 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11422"/>
              </p:ext>
            </p:extLst>
          </p:nvPr>
        </p:nvGraphicFramePr>
        <p:xfrm>
          <a:off x="336392" y="1363028"/>
          <a:ext cx="11507788" cy="146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79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Год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2015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2018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Подано заявок, тыс. руб.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112 760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265 184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230 238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253 500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268 877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Общий размер субсидий, тыс. руб.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70 840, 3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102 459,1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96 000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60 000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100 000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Превышение, раз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1,6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2,6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2,4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4,2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2,6</a:t>
                      </a:r>
                      <a:endParaRPr lang="ru-RU" altLang="ru-RU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4533898" y="2876612"/>
            <a:ext cx="3094038" cy="4572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5FCA5-C90D-453D-A9EA-0036E4F0A267}" type="slidenum">
              <a:rPr lang="ru-RU" altLang="ru-RU"/>
              <a:pPr/>
              <a:t>8</a:t>
            </a:fld>
            <a:endParaRPr lang="ru-RU" altLang="ru-RU" dirty="0"/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430213" y="320040"/>
            <a:ext cx="11137900" cy="76513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ea typeface="Tahoma" panose="020B0604030504040204" pitchFamily="34" charset="0"/>
              </a:rPr>
              <a:t>Имущественная поддержка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a typeface="Tahoma" panose="020B0604030504040204" pitchFamily="34" charset="0"/>
              </a:rPr>
              <a:t>социально  </a:t>
            </a:r>
            <a:r>
              <a:rPr lang="ru-RU" sz="2400" b="1" dirty="0">
                <a:solidFill>
                  <a:schemeClr val="tx2"/>
                </a:solidFill>
                <a:ea typeface="Tahoma" panose="020B0604030504040204" pitchFamily="34" charset="0"/>
              </a:rPr>
              <a:t>ориентированных субъектов МСП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778" y="2636945"/>
            <a:ext cx="5865144" cy="1308390"/>
          </a:xfrm>
          <a:prstGeom prst="rect">
            <a:avLst/>
          </a:prstGeom>
          <a:noFill/>
        </p:spPr>
        <p:txBody>
          <a:bodyPr wrap="square" lIns="76535" tIns="38268" rIns="76535" bIns="3826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2018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19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объектов в областной собственности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1719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объектов </a:t>
            </a:r>
            <a:endParaRPr lang="ru-RU" sz="2000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в муниципальной собственности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Прямоугольник: скругленные углы 11">
            <a:extLst>
              <a:ext uri="{FF2B5EF4-FFF2-40B4-BE49-F238E27FC236}">
                <a16:creationId xmlns:a16="http://schemas.microsoft.com/office/drawing/2014/main" id="{AAC1551D-54B4-4B1D-BE2D-7A4A198CA6AE}"/>
              </a:ext>
            </a:extLst>
          </p:cNvPr>
          <p:cNvSpPr/>
          <p:nvPr/>
        </p:nvSpPr>
        <p:spPr>
          <a:xfrm>
            <a:off x="638778" y="4201239"/>
            <a:ext cx="2966869" cy="1728163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Льгота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50 %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по аренде для </a:t>
            </a:r>
            <a:r>
              <a:rPr lang="ru-RU" sz="2000" b="1" dirty="0" smtClean="0">
                <a:solidFill>
                  <a:schemeClr val="tx2"/>
                </a:solidFill>
              </a:rPr>
              <a:t>социально ориентированного </a:t>
            </a:r>
            <a:r>
              <a:rPr lang="ru-RU" sz="2000" b="1" dirty="0">
                <a:solidFill>
                  <a:schemeClr val="tx2"/>
                </a:solidFill>
              </a:rPr>
              <a:t>бизнеса</a:t>
            </a:r>
          </a:p>
        </p:txBody>
      </p:sp>
      <p:sp>
        <p:nvSpPr>
          <p:cNvPr id="17" name="Прямоугольник: скругленные углы 9">
            <a:extLst>
              <a:ext uri="{FF2B5EF4-FFF2-40B4-BE49-F238E27FC236}">
                <a16:creationId xmlns:a16="http://schemas.microsoft.com/office/drawing/2014/main" id="{5F43067D-2E9A-4854-BA0C-03CF1DB49CE5}"/>
              </a:ext>
            </a:extLst>
          </p:cNvPr>
          <p:cNvSpPr/>
          <p:nvPr/>
        </p:nvSpPr>
        <p:spPr>
          <a:xfrm>
            <a:off x="638778" y="1472018"/>
            <a:ext cx="4153424" cy="1067235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Сформированы перечни </a:t>
            </a:r>
            <a:r>
              <a:rPr lang="ru-RU" b="1" dirty="0">
                <a:solidFill>
                  <a:schemeClr val="tx2"/>
                </a:solidFill>
              </a:rPr>
              <a:t>областного и муниципального имущества, подлежащего к сдаче в аренду субъектам МСП</a:t>
            </a:r>
          </a:p>
          <a:p>
            <a:pPr algn="ctr"/>
            <a:endParaRPr lang="ru-RU" sz="1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6504" y="4565015"/>
            <a:ext cx="3024336" cy="1000613"/>
          </a:xfrm>
          <a:prstGeom prst="rect">
            <a:avLst/>
          </a:prstGeom>
          <a:noFill/>
        </p:spPr>
        <p:txBody>
          <a:bodyPr wrap="square" lIns="76535" tIns="38268" rIns="76535" bIns="3826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2018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г.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471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субъекта МСП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более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44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тыс. кв. м.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40116" y="3181563"/>
            <a:ext cx="2279438" cy="12561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Виды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деятельности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Заголовок 5"/>
          <p:cNvSpPr txBox="1">
            <a:spLocks/>
          </p:cNvSpPr>
          <p:nvPr/>
        </p:nvSpPr>
        <p:spPr>
          <a:xfrm>
            <a:off x="5383770" y="1227992"/>
            <a:ext cx="5766830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частные детские сады и образовательные центры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7157812" y="1758510"/>
            <a:ext cx="4373002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здравоохранение, развитие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       физической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культуры, спорта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Заголовок 5"/>
          <p:cNvSpPr txBox="1">
            <a:spLocks/>
          </p:cNvSpPr>
          <p:nvPr/>
        </p:nvSpPr>
        <p:spPr>
          <a:xfrm>
            <a:off x="7605735" y="2301518"/>
            <a:ext cx="4921545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социальное обслуживание граждан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Заголовок 5"/>
          <p:cNvSpPr txBox="1">
            <a:spLocks/>
          </p:cNvSpPr>
          <p:nvPr/>
        </p:nvSpPr>
        <p:spPr>
          <a:xfrm>
            <a:off x="8081010" y="2861510"/>
            <a:ext cx="3816959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народно-художественные промыслы и ремесла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Заголовок 5"/>
          <p:cNvSpPr txBox="1">
            <a:spLocks/>
          </p:cNvSpPr>
          <p:nvPr/>
        </p:nvSpPr>
        <p:spPr>
          <a:xfrm>
            <a:off x="8211760" y="3735254"/>
            <a:ext cx="4176464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парикмахерские, 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химчистки, ремонт обуви,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дома быта до 100 кв. м включительно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Заголовок 5"/>
          <p:cNvSpPr txBox="1">
            <a:spLocks/>
          </p:cNvSpPr>
          <p:nvPr/>
        </p:nvSpPr>
        <p:spPr>
          <a:xfrm>
            <a:off x="7762562" y="4506772"/>
            <a:ext cx="4250368" cy="855639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ветеринарные клиники до 100 кв. м включительно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Заголовок 5"/>
          <p:cNvSpPr txBox="1">
            <a:spLocks/>
          </p:cNvSpPr>
          <p:nvPr/>
        </p:nvSpPr>
        <p:spPr>
          <a:xfrm>
            <a:off x="7347327" y="5228579"/>
            <a:ext cx="4333776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магазины шаговой доступности, пекарни до 100 кв. м включительно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Заголовок 5"/>
          <p:cNvSpPr txBox="1">
            <a:spLocks/>
          </p:cNvSpPr>
          <p:nvPr/>
        </p:nvSpPr>
        <p:spPr>
          <a:xfrm>
            <a:off x="6158470" y="5817264"/>
            <a:ext cx="4574300" cy="556314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научные исследования и разработки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6304370" y="1758510"/>
            <a:ext cx="75465" cy="127517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6720840" y="2217420"/>
            <a:ext cx="474271" cy="81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23" idx="1"/>
          </p:cNvCxnSpPr>
          <p:nvPr/>
        </p:nvCxnSpPr>
        <p:spPr>
          <a:xfrm flipV="1">
            <a:off x="7226704" y="2625554"/>
            <a:ext cx="379031" cy="47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4" idx="1"/>
          </p:cNvCxnSpPr>
          <p:nvPr/>
        </p:nvCxnSpPr>
        <p:spPr>
          <a:xfrm flipV="1">
            <a:off x="7536843" y="3185546"/>
            <a:ext cx="544167" cy="243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536843" y="3909060"/>
            <a:ext cx="544167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157812" y="4383326"/>
            <a:ext cx="563406" cy="45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720840" y="4499381"/>
            <a:ext cx="537210" cy="86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379835" y="4557673"/>
            <a:ext cx="170502" cy="1318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13408E0-321D-4B32-9F63-775382023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4714943"/>
            <a:ext cx="610680" cy="6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65" y="395085"/>
            <a:ext cx="9865096" cy="10263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a typeface="Tahoma" panose="020B0604030504040204" pitchFamily="34" charset="0"/>
              </a:rPr>
              <a:t>Создание сети коворкинг – </a:t>
            </a:r>
            <a:r>
              <a:rPr lang="ru-RU" sz="2400" b="1" dirty="0" smtClean="0">
                <a:solidFill>
                  <a:schemeClr val="tx2"/>
                </a:solidFill>
                <a:ea typeface="Tahoma" panose="020B0604030504040204" pitchFamily="34" charset="0"/>
              </a:rPr>
              <a:t>центров в Московской области</a:t>
            </a:r>
            <a:endParaRPr lang="ru-RU" sz="2400" b="1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43067D-2E9A-4854-BA0C-03CF1DB49CE5}"/>
              </a:ext>
            </a:extLst>
          </p:cNvPr>
          <p:cNvSpPr/>
          <p:nvPr/>
        </p:nvSpPr>
        <p:spPr>
          <a:xfrm>
            <a:off x="7852652" y="1194566"/>
            <a:ext cx="3852156" cy="995227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Образовательные и акселерационные программы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B0C061E-3E16-4541-BAB3-B89CCD253515}"/>
              </a:ext>
            </a:extLst>
          </p:cNvPr>
          <p:cNvSpPr/>
          <p:nvPr/>
        </p:nvSpPr>
        <p:spPr>
          <a:xfrm>
            <a:off x="7852652" y="2350190"/>
            <a:ext cx="3827774" cy="1353007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Мероприятия, связанные              с реализацией программ поддержки МСП (конкурсы, конференции, награждения)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260E9B-EEC9-482C-9841-D23A2BC18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19" y="1421438"/>
            <a:ext cx="656691" cy="62020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13408E0-321D-4B32-9F63-775382023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7" y="2678099"/>
            <a:ext cx="610680" cy="647468"/>
          </a:xfrm>
          <a:prstGeom prst="rect">
            <a:avLst/>
          </a:prstGeom>
        </p:spPr>
      </p:pic>
      <p:sp>
        <p:nvSpPr>
          <p:cNvPr id="25" name="Прямоугольник: скругленные углы 47">
            <a:extLst>
              <a:ext uri="{FF2B5EF4-FFF2-40B4-BE49-F238E27FC236}">
                <a16:creationId xmlns:a16="http://schemas.microsoft.com/office/drawing/2014/main" id="{17F91C62-5004-4BA8-BB0A-D6BBBA17C90A}"/>
              </a:ext>
            </a:extLst>
          </p:cNvPr>
          <p:cNvSpPr/>
          <p:nvPr/>
        </p:nvSpPr>
        <p:spPr>
          <a:xfrm>
            <a:off x="509419" y="1135535"/>
            <a:ext cx="2207268" cy="717217"/>
          </a:xfrm>
          <a:prstGeom prst="roundRect">
            <a:avLst>
              <a:gd name="adj" fmla="val 7500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38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коворкинг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– центров  </a:t>
            </a:r>
          </a:p>
        </p:txBody>
      </p:sp>
      <p:sp>
        <p:nvSpPr>
          <p:cNvPr id="31" name="Прямоугольник: скругленные углы 12">
            <a:extLst>
              <a:ext uri="{FF2B5EF4-FFF2-40B4-BE49-F238E27FC236}">
                <a16:creationId xmlns:a16="http://schemas.microsoft.com/office/drawing/2014/main" id="{AC32016C-AC21-43A1-B7EE-4B4ABA6F2F8D}"/>
              </a:ext>
            </a:extLst>
          </p:cNvPr>
          <p:cNvSpPr/>
          <p:nvPr/>
        </p:nvSpPr>
        <p:spPr>
          <a:xfrm>
            <a:off x="7998638" y="5198689"/>
            <a:ext cx="3681788" cy="563722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Бизнес-тренинги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4294967295"/>
          </p:nvPr>
        </p:nvSpPr>
        <p:spPr>
          <a:xfrm>
            <a:off x="11503093" y="6241190"/>
            <a:ext cx="403429" cy="365125"/>
          </a:xfrm>
          <a:prstGeom prst="rect">
            <a:avLst/>
          </a:prstGeom>
        </p:spPr>
        <p:txBody>
          <a:bodyPr/>
          <a:lstStyle/>
          <a:p>
            <a:fld id="{18CAE98C-78F2-4F17-A18B-30853EBBEF36}" type="slidenum">
              <a:rPr lang="ru-RU" sz="2400" b="1" smtClean="0">
                <a:solidFill>
                  <a:schemeClr val="bg1"/>
                </a:solidFill>
              </a:rPr>
              <a:pPr/>
              <a:t>9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10">
            <a:extLst>
              <a:ext uri="{FF2B5EF4-FFF2-40B4-BE49-F238E27FC236}">
                <a16:creationId xmlns:a16="http://schemas.microsoft.com/office/drawing/2014/main" id="{0B0C061E-3E16-4541-BAB3-B89CCD253515}"/>
              </a:ext>
            </a:extLst>
          </p:cNvPr>
          <p:cNvSpPr/>
          <p:nvPr/>
        </p:nvSpPr>
        <p:spPr>
          <a:xfrm>
            <a:off x="7936010" y="3927839"/>
            <a:ext cx="3744416" cy="886081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Конкурсный отбор приоритетных инновационных проектов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6FACC14-1057-40FE-8C63-0FE76BA2D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44" y="5203762"/>
            <a:ext cx="631294" cy="6215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CA3469C-7865-4106-B0F4-FF3BA4FCA9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7" y="4095486"/>
            <a:ext cx="631294" cy="575796"/>
          </a:xfrm>
          <a:prstGeom prst="rect">
            <a:avLst/>
          </a:prstGeom>
        </p:spPr>
      </p:pic>
      <p:pic>
        <p:nvPicPr>
          <p:cNvPr id="1026" name="Picture 2" descr="http://in-dmitrov.ru/upload/page/297/22797_picture_515c721f00a7865ef1e18d7855196056e7bb7d9a.jpg">
            <a:extLst>
              <a:ext uri="{FF2B5EF4-FFF2-40B4-BE49-F238E27FC236}">
                <a16:creationId xmlns:a16="http://schemas.microsoft.com/office/drawing/2014/main" id="{1F116D1D-7848-4A9E-8985-47A149C8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1" y="4045147"/>
            <a:ext cx="3567908" cy="23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serprud.ru/upload/page/469/85969_picture_787f01396908758c92c5fb7fd996c312e37e1e92.jpg">
            <a:extLst>
              <a:ext uri="{FF2B5EF4-FFF2-40B4-BE49-F238E27FC236}">
                <a16:creationId xmlns:a16="http://schemas.microsoft.com/office/drawing/2014/main" id="{8A766158-64D9-421A-8B96-EABB296C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9" y="3915650"/>
            <a:ext cx="3481453" cy="23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36">
            <a:extLst>
              <a:ext uri="{FF2B5EF4-FFF2-40B4-BE49-F238E27FC236}">
                <a16:creationId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316772" y="2031648"/>
            <a:ext cx="6877337" cy="1853187"/>
          </a:xfrm>
          <a:prstGeom prst="roundRect">
            <a:avLst>
              <a:gd name="adj" fmla="val 6883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Конкурс 2019 на льготное размещение для социального бизнеса: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</a:rPr>
              <a:t>первые </a:t>
            </a:r>
            <a:r>
              <a:rPr lang="ru-RU" sz="1600" b="1" dirty="0">
                <a:solidFill>
                  <a:schemeClr val="tx2"/>
                </a:solidFill>
              </a:rPr>
              <a:t>десять заявителей </a:t>
            </a:r>
            <a:r>
              <a:rPr lang="ru-RU" sz="1600" b="1" dirty="0" smtClean="0">
                <a:solidFill>
                  <a:schemeClr val="tx2"/>
                </a:solidFill>
              </a:rPr>
              <a:t>получают </a:t>
            </a:r>
            <a:r>
              <a:rPr lang="ru-RU" sz="1600" b="1" dirty="0">
                <a:solidFill>
                  <a:schemeClr val="tx2"/>
                </a:solidFill>
              </a:rPr>
              <a:t>бесплатное рабочее место и возможность пользоваться всей инфраструктурой </a:t>
            </a:r>
            <a:r>
              <a:rPr lang="ru-RU" sz="1600" b="1" dirty="0" err="1">
                <a:solidFill>
                  <a:schemeClr val="tx2"/>
                </a:solidFill>
              </a:rPr>
              <a:t>коворкинга</a:t>
            </a:r>
            <a:r>
              <a:rPr lang="ru-RU" sz="1600" b="1" dirty="0">
                <a:solidFill>
                  <a:schemeClr val="tx2"/>
                </a:solidFill>
              </a:rPr>
              <a:t> в течение 6 </a:t>
            </a:r>
            <a:r>
              <a:rPr lang="ru-RU" sz="1600" b="1" dirty="0" smtClean="0">
                <a:solidFill>
                  <a:schemeClr val="tx2"/>
                </a:solidFill>
              </a:rPr>
              <a:t>месяцев;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трем наиболее социально значимым проектам </a:t>
            </a:r>
            <a:r>
              <a:rPr lang="ru-RU" sz="1600" b="1" dirty="0" smtClean="0">
                <a:solidFill>
                  <a:schemeClr val="tx2"/>
                </a:solidFill>
              </a:rPr>
              <a:t>оказывается </a:t>
            </a:r>
            <a:r>
              <a:rPr lang="ru-RU" sz="1600" b="1" dirty="0">
                <a:solidFill>
                  <a:schemeClr val="tx2"/>
                </a:solidFill>
              </a:rPr>
              <a:t>дополнительная консультационная </a:t>
            </a:r>
            <a:r>
              <a:rPr lang="ru-RU" sz="1600" b="1" dirty="0" smtClean="0">
                <a:solidFill>
                  <a:schemeClr val="tx2"/>
                </a:solidFill>
              </a:rPr>
              <a:t>поддержка;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</a:rPr>
              <a:t>всем остальным участникам: </a:t>
            </a:r>
            <a:r>
              <a:rPr lang="ru-RU" sz="1600" b="1" dirty="0">
                <a:solidFill>
                  <a:schemeClr val="tx2"/>
                </a:solidFill>
              </a:rPr>
              <a:t>50% </a:t>
            </a:r>
            <a:r>
              <a:rPr lang="ru-RU" sz="1600" b="1" dirty="0" smtClean="0">
                <a:solidFill>
                  <a:schemeClr val="tx2"/>
                </a:solidFill>
              </a:rPr>
              <a:t>скидка </a:t>
            </a:r>
            <a:r>
              <a:rPr lang="ru-RU" sz="1600" b="1" dirty="0">
                <a:solidFill>
                  <a:schemeClr val="tx2"/>
                </a:solidFill>
              </a:rPr>
              <a:t>на рабочее место и возможность пользоваться инфраструктурой </a:t>
            </a:r>
            <a:r>
              <a:rPr lang="ru-RU" sz="1600" b="1" dirty="0" err="1">
                <a:solidFill>
                  <a:schemeClr val="tx2"/>
                </a:solidFill>
              </a:rPr>
              <a:t>коворкинга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: скругленные углы 36">
            <a:extLst>
              <a:ext uri="{FF2B5EF4-FFF2-40B4-BE49-F238E27FC236}">
                <a16:creationId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2905023" y="1109966"/>
            <a:ext cx="4163356" cy="768353"/>
          </a:xfrm>
          <a:prstGeom prst="roundRect">
            <a:avLst>
              <a:gd name="adj" fmla="val 75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Стоимость одного рабочего места - не выше 10,0 тыс</a:t>
            </a:r>
            <a:r>
              <a:rPr lang="ru-RU" b="1" dirty="0" smtClean="0">
                <a:solidFill>
                  <a:schemeClr val="tx2"/>
                </a:solidFill>
              </a:rPr>
              <a:t>. руб./мес.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55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7627</TotalTime>
  <Words>2377</Words>
  <Application>Microsoft Office PowerPoint</Application>
  <PresentationFormat>Широкоэкранный</PresentationFormat>
  <Paragraphs>452</Paragraphs>
  <Slides>27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сети коворкинг – центров в Московской области</vt:lpstr>
      <vt:lpstr>Налоговые льготы социальным предпринимателям</vt:lpstr>
      <vt:lpstr>Московский  областной Гарантийный фонд</vt:lpstr>
      <vt:lpstr>Московский областной фонд микрофинансирования  </vt:lpstr>
      <vt:lpstr>Единый колл-центр помощи предпринимателям Московской области </vt:lpstr>
      <vt:lpstr>Дошкольное образование в Московской области *</vt:lpstr>
      <vt:lpstr>Образовательные организации дополнительного образования      и сопровождение детей с ограниченными возможностями здоровья в Московской области*</vt:lpstr>
      <vt:lpstr>Медицинские услуги в Московской области*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Взаимодействие Московской области и     фонда региональных социальных программ «Наше будущее»</vt:lpstr>
      <vt:lpstr>   Всероссийский слет социальных предпринимателей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303</cp:lastModifiedBy>
  <cp:revision>547</cp:revision>
  <cp:lastPrinted>2019-02-26T09:41:02Z</cp:lastPrinted>
  <dcterms:created xsi:type="dcterms:W3CDTF">2017-01-22T11:13:07Z</dcterms:created>
  <dcterms:modified xsi:type="dcterms:W3CDTF">2019-05-28T10:30:55Z</dcterms:modified>
</cp:coreProperties>
</file>